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21" r:id="rId4"/>
    <p:sldId id="311" r:id="rId5"/>
    <p:sldId id="352" r:id="rId6"/>
    <p:sldId id="258" r:id="rId7"/>
    <p:sldId id="268" r:id="rId8"/>
    <p:sldId id="269" r:id="rId9"/>
    <p:sldId id="285" r:id="rId10"/>
    <p:sldId id="481" r:id="rId11"/>
    <p:sldId id="259" r:id="rId12"/>
    <p:sldId id="270" r:id="rId13"/>
    <p:sldId id="272" r:id="rId14"/>
    <p:sldId id="271" r:id="rId15"/>
    <p:sldId id="273" r:id="rId16"/>
    <p:sldId id="274" r:id="rId17"/>
    <p:sldId id="275" r:id="rId18"/>
    <p:sldId id="482" r:id="rId19"/>
    <p:sldId id="351" r:id="rId20"/>
    <p:sldId id="353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0" i="0" dirty="0"/>
            <a:t>O Tabernáculo foi o grande projeto de Deus em Pleno deserto. Através do Tabernáculo verdades foram reveladas ao Seu povo, levando-os a viver uma vida de santidade e adoração no temor do Senhor.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432362"/>
          <a:ext cx="7765322" cy="17643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0" i="0" kern="1200" dirty="0"/>
            <a:t>O Tabernáculo foi o grande projeto de Deus em Pleno deserto. Através do Tabernáculo verdades foram reveladas ao Seu povo, levando-os a viver uma vida de santidade e adoração no temor do Senhor.</a:t>
          </a:r>
          <a:endParaRPr lang="pt-BR" sz="2600" kern="1200" dirty="0"/>
        </a:p>
      </dsp:txBody>
      <dsp:txXfrm>
        <a:off x="86129" y="518491"/>
        <a:ext cx="7593064" cy="1592102"/>
      </dsp:txXfrm>
    </dsp:sp>
    <dsp:sp modelId="{5C3444A8-58A4-4420-BFDE-51A630DDCB38}">
      <dsp:nvSpPr>
        <dsp:cNvPr id="0" name=""/>
        <dsp:cNvSpPr/>
      </dsp:nvSpPr>
      <dsp:spPr>
        <a:xfrm>
          <a:off x="0" y="2703964"/>
          <a:ext cx="7765322" cy="17643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600" kern="1200"/>
        </a:p>
      </dsp:txBody>
      <dsp:txXfrm>
        <a:off x="86129" y="2790093"/>
        <a:ext cx="7593064" cy="1592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e 4 obje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3"/>
          </p:nvPr>
        </p:nvSpPr>
        <p:spPr>
          <a:xfrm>
            <a:off x="609600" y="3938590"/>
            <a:ext cx="5384800" cy="2187575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97600" y="3938590"/>
            <a:ext cx="5384800" cy="2187575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48208-6F0E-466D-BD08-B036FE8352A6}" type="slidenum">
              <a:rPr lang="pt-PT" altLang="pt-BR"/>
              <a:pPr/>
              <a:t>‹nº›</a:t>
            </a:fld>
            <a:endParaRPr lang="pt-PT" altLang="pt-BR"/>
          </a:p>
        </p:txBody>
      </p:sp>
    </p:spTree>
    <p:extLst>
      <p:ext uri="{BB962C8B-B14F-4D97-AF65-F5344CB8AC3E}">
        <p14:creationId xmlns:p14="http://schemas.microsoft.com/office/powerpoint/2010/main" val="3469119809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09/07/2021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8" r:id="rId12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09/07/2021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5" Type="http://schemas.openxmlformats.org/officeDocument/2006/relationships/image" Target="../media/image51.jpeg"/><Relationship Id="rId4" Type="http://schemas.openxmlformats.org/officeDocument/2006/relationships/image" Target="../media/image5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s://go.hotmart.com/D45351936X?dp=1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t.me/juliocesarmedeiros" TargetMode="External"/><Relationship Id="rId4" Type="http://schemas.openxmlformats.org/officeDocument/2006/relationships/image" Target="../media/image5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hyperlink" Target="https://www.biblegateway.com/passage/?search=Ex%2039:33-43&amp;version=NVI-PT&amp;src=tools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32.jpeg"/><Relationship Id="rId3" Type="http://schemas.openxmlformats.org/officeDocument/2006/relationships/image" Target="../media/image24.emf"/><Relationship Id="rId21" Type="http://schemas.openxmlformats.org/officeDocument/2006/relationships/image" Target="../media/image35.jpe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28.emf"/><Relationship Id="rId17" Type="http://schemas.openxmlformats.org/officeDocument/2006/relationships/image" Target="../media/image31.jpeg"/><Relationship Id="rId2" Type="http://schemas.openxmlformats.org/officeDocument/2006/relationships/oleObject" Target="../embeddings/oleObject1.bin"/><Relationship Id="rId16" Type="http://schemas.openxmlformats.org/officeDocument/2006/relationships/image" Target="../media/image30.emf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6.bin"/><Relationship Id="rId24" Type="http://schemas.openxmlformats.org/officeDocument/2006/relationships/image" Target="../media/image37.jpeg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23" Type="http://schemas.openxmlformats.org/officeDocument/2006/relationships/image" Target="../media/image22.png"/><Relationship Id="rId10" Type="http://schemas.openxmlformats.org/officeDocument/2006/relationships/image" Target="../media/image27.emf"/><Relationship Id="rId19" Type="http://schemas.openxmlformats.org/officeDocument/2006/relationships/image" Target="../media/image33.jpeg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Relationship Id="rId14" Type="http://schemas.openxmlformats.org/officeDocument/2006/relationships/image" Target="../media/image29.emf"/><Relationship Id="rId22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2"/>
            <a:ext cx="6274591" cy="3351602"/>
          </a:xfrm>
        </p:spPr>
        <p:txBody>
          <a:bodyPr>
            <a:normAutofit/>
          </a:bodyPr>
          <a:lstStyle/>
          <a:p>
            <a:pPr algn="l"/>
            <a: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  <a:t>Lição 2. Descortinando o Tabernáculo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>
            <a:normAutofit fontScale="9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O TABERNÁCULO E SUA DIVISÃO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3610" y="2121763"/>
            <a:ext cx="3822192" cy="3773010"/>
          </a:xfrm>
        </p:spPr>
        <p:txBody>
          <a:bodyPr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O Tabernáculo era dividido basicamente em três partes:</a:t>
            </a:r>
          </a:p>
          <a:p>
            <a:pPr marL="494100" indent="-457200">
              <a:buAutoNum type="alphaLcPeriod"/>
            </a:pPr>
            <a:r>
              <a:rPr lang="pt-BR" sz="2000" dirty="0">
                <a:solidFill>
                  <a:schemeClr val="bg1"/>
                </a:solidFill>
              </a:rPr>
              <a:t>o pátio; </a:t>
            </a:r>
          </a:p>
          <a:p>
            <a:pPr marL="494100" indent="-457200">
              <a:buAutoNum type="alphaLcPeriod"/>
            </a:pPr>
            <a:r>
              <a:rPr lang="pt-BR" sz="2000" dirty="0">
                <a:solidFill>
                  <a:schemeClr val="bg1"/>
                </a:solidFill>
              </a:rPr>
              <a:t>o lugar santo;</a:t>
            </a:r>
          </a:p>
          <a:p>
            <a:pPr marL="494100" indent="-457200">
              <a:buAutoNum type="alphaLcPeriod"/>
            </a:pPr>
            <a:r>
              <a:rPr lang="pt-BR" sz="2000" dirty="0">
                <a:solidFill>
                  <a:schemeClr val="bg1"/>
                </a:solidFill>
              </a:rPr>
              <a:t>o lugar Santíssimo.</a:t>
            </a:r>
          </a:p>
          <a:p>
            <a:pPr marL="36900" indent="0">
              <a:buNone/>
            </a:pPr>
            <a:r>
              <a:rPr lang="pt-BR" sz="2000" dirty="0">
                <a:solidFill>
                  <a:schemeClr val="bg1"/>
                </a:solidFill>
              </a:rPr>
              <a:t> </a:t>
            </a:r>
          </a:p>
          <a:p>
            <a:pPr marL="36900" indent="0">
              <a:buNone/>
            </a:pPr>
            <a:r>
              <a:rPr lang="pt-BR" sz="2000" dirty="0">
                <a:solidFill>
                  <a:schemeClr val="bg1"/>
                </a:solidFill>
              </a:rPr>
              <a:t>Cada um com suas características e propósitos na vida do povo e dos Levitas.</a:t>
            </a:r>
          </a:p>
          <a:p>
            <a:pPr marL="494100" indent="-457200">
              <a:buFont typeface="+mj-lt"/>
              <a:buAutoNum type="arabicPeriod"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7F4FAEA-A909-4F9B-80AE-500CB73DE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026" y="303591"/>
            <a:ext cx="6944426" cy="599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1. Conceituando o tabernáculo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506140"/>
            <a:ext cx="5157787" cy="480332"/>
          </a:xfrm>
        </p:spPr>
        <p:txBody>
          <a:bodyPr>
            <a:normAutofit/>
          </a:bodyPr>
          <a:lstStyle/>
          <a:p>
            <a:r>
              <a:rPr lang="pt-BR" dirty="0"/>
              <a:t>1.1.  O Pátio da Congregação (Átrios)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66385"/>
          </a:xfrm>
        </p:spPr>
        <p:txBody>
          <a:bodyPr>
            <a:normAutofit/>
          </a:bodyPr>
          <a:lstStyle/>
          <a:p>
            <a:r>
              <a:rPr lang="pt-BR" dirty="0"/>
              <a:t>Em Êxodo 27:9, vemos o próprio Deus estabelecendo a construção.</a:t>
            </a:r>
          </a:p>
          <a:p>
            <a:r>
              <a:rPr lang="pt-BR" dirty="0"/>
              <a:t>Características:</a:t>
            </a:r>
          </a:p>
          <a:p>
            <a:r>
              <a:rPr lang="pt-BR" dirty="0"/>
              <a:t>Uma entrada e uma saída.</a:t>
            </a:r>
          </a:p>
          <a:p>
            <a:r>
              <a:rPr lang="pt-BR" dirty="0"/>
              <a:t>Objetos: 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6FD7E541-C141-4AC1-A8C1-023AF28A3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35" y="4685738"/>
            <a:ext cx="2241442" cy="1569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0B7CE35-1DFB-4C7C-ADD0-4A4F571A4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2164" y="4685738"/>
            <a:ext cx="2256961" cy="1579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F7D68B5-BBED-4A89-925B-9B4C579F9365}"/>
              </a:ext>
            </a:extLst>
          </p:cNvPr>
          <p:cNvSpPr txBox="1"/>
          <p:nvPr/>
        </p:nvSpPr>
        <p:spPr>
          <a:xfrm>
            <a:off x="625735" y="6308209"/>
            <a:ext cx="210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Altar de holocausto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0E31D72-C47F-4F28-A179-0B36170B9556}"/>
              </a:ext>
            </a:extLst>
          </p:cNvPr>
          <p:cNvSpPr txBox="1"/>
          <p:nvPr/>
        </p:nvSpPr>
        <p:spPr>
          <a:xfrm>
            <a:off x="3195747" y="6308209"/>
            <a:ext cx="210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Pia de Bronze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/>
          <a:lstStyle/>
          <a:p>
            <a:r>
              <a:rPr lang="pt-BR" dirty="0"/>
              <a:t>1.2.  O Lugar Santo</a:t>
            </a:r>
          </a:p>
        </p:txBody>
      </p:sp>
      <p:sp>
        <p:nvSpPr>
          <p:cNvPr id="15" name="Espaço Reservado para Conteúdo 14">
            <a:extLst>
              <a:ext uri="{FF2B5EF4-FFF2-40B4-BE49-F238E27FC236}">
                <a16:creationId xmlns:a16="http://schemas.microsoft.com/office/drawing/2014/main" id="{C4C3E048-8406-477C-B243-846BECD9F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5670" y="1986472"/>
            <a:ext cx="5183188" cy="3684588"/>
          </a:xfrm>
        </p:spPr>
        <p:txBody>
          <a:bodyPr/>
          <a:lstStyle/>
          <a:p>
            <a:r>
              <a:rPr lang="pt-BR" dirty="0"/>
              <a:t>Somente os sacerdotes podiam entrar para ministrar (HB 9:6, Nele encontrava-se 03 utensílios:</a:t>
            </a:r>
          </a:p>
          <a:p>
            <a:r>
              <a:rPr lang="pt-BR" dirty="0"/>
              <a:t> </a:t>
            </a:r>
          </a:p>
        </p:txBody>
      </p:sp>
      <p:pic>
        <p:nvPicPr>
          <p:cNvPr id="18" name="Imagem 17" descr="Uma imagem contendo dançarina, pessoa, no interior, boneca&#10;&#10;Descrição gerada automaticamente">
            <a:extLst>
              <a:ext uri="{FF2B5EF4-FFF2-40B4-BE49-F238E27FC236}">
                <a16:creationId xmlns:a16="http://schemas.microsoft.com/office/drawing/2014/main" id="{C180D2C8-550D-42D2-A104-DB1ABC14B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838" y="53129"/>
            <a:ext cx="1421300" cy="2082490"/>
          </a:xfrm>
          <a:prstGeom prst="rect">
            <a:avLst/>
          </a:prstGeom>
        </p:spPr>
      </p:pic>
      <p:pic>
        <p:nvPicPr>
          <p:cNvPr id="19" name="Espaço Reservado para Conteúdo 4" descr="Uma imagem contendo no interior, velho, mesa, edifício&#10;&#10;Descrição gerada automaticamente">
            <a:extLst>
              <a:ext uri="{FF2B5EF4-FFF2-40B4-BE49-F238E27FC236}">
                <a16:creationId xmlns:a16="http://schemas.microsoft.com/office/drawing/2014/main" id="{B8A9A7A1-4E8B-433F-9B26-648EB7EC08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792" y="3604710"/>
            <a:ext cx="2047908" cy="1865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Espaço Reservado para Conteúdo 8">
            <a:extLst>
              <a:ext uri="{FF2B5EF4-FFF2-40B4-BE49-F238E27FC236}">
                <a16:creationId xmlns:a16="http://schemas.microsoft.com/office/drawing/2014/main" id="{21DE002C-6C4E-4B89-B6B3-11B09CE602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208" y="3324756"/>
            <a:ext cx="1941666" cy="1822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Imagem 20" descr="Uma imagem contendo velho, relógio&#10;&#10;Descrição gerada automaticamente">
            <a:extLst>
              <a:ext uri="{FF2B5EF4-FFF2-40B4-BE49-F238E27FC236}">
                <a16:creationId xmlns:a16="http://schemas.microsoft.com/office/drawing/2014/main" id="{BB9E9F39-6D7B-47C8-8831-8300F31937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95588" y="4652011"/>
            <a:ext cx="2047906" cy="187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18A2C76A-D4D4-4395-8F0D-477A760EF2DD}"/>
              </a:ext>
            </a:extLst>
          </p:cNvPr>
          <p:cNvSpPr txBox="1"/>
          <p:nvPr/>
        </p:nvSpPr>
        <p:spPr>
          <a:xfrm>
            <a:off x="6319875" y="5581478"/>
            <a:ext cx="1788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Mesa dos pães</a:t>
            </a:r>
          </a:p>
          <a:p>
            <a:r>
              <a:rPr lang="pt-BR" dirty="0"/>
              <a:t>Ázimos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F138912D-1730-4423-AF15-60DC0C588983}"/>
              </a:ext>
            </a:extLst>
          </p:cNvPr>
          <p:cNvSpPr txBox="1"/>
          <p:nvPr/>
        </p:nvSpPr>
        <p:spPr>
          <a:xfrm>
            <a:off x="10082208" y="5222485"/>
            <a:ext cx="188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Castiça do bronze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78D0124E-1C48-4252-83A1-DAA4EC156A41}"/>
              </a:ext>
            </a:extLst>
          </p:cNvPr>
          <p:cNvSpPr txBox="1"/>
          <p:nvPr/>
        </p:nvSpPr>
        <p:spPr>
          <a:xfrm>
            <a:off x="8174795" y="6492964"/>
            <a:ext cx="1889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Altar de incenso</a:t>
            </a:r>
          </a:p>
        </p:txBody>
      </p:sp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2" grpId="0"/>
      <p:bldP spid="13" grpId="0"/>
      <p:bldP spid="5" grpId="0" build="p"/>
      <p:bldP spid="15" grpId="0" uiExpand="1" build="p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19D093C-27FB-4032-B282-42C4563F2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9454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7290" y="1780661"/>
            <a:ext cx="3582073" cy="1463472"/>
          </a:xfrm>
        </p:spPr>
        <p:txBody>
          <a:bodyPr anchor="t">
            <a:normAutofit/>
          </a:bodyPr>
          <a:lstStyle/>
          <a:p>
            <a:r>
              <a:rPr lang="pt-BR" sz="3000">
                <a:solidFill>
                  <a:schemeClr val="bg1"/>
                </a:solidFill>
              </a:rPr>
              <a:t>2. OS TIPOS DE ALTAR NO TABERNÁCULO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5EE815E-1BD3-4777-B652-6D98825BF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7290" y="681628"/>
            <a:ext cx="1128382" cy="847206"/>
            <a:chOff x="668003" y="1684057"/>
            <a:chExt cx="1128382" cy="847206"/>
          </a:xfrm>
        </p:grpSpPr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E6692982-4A7D-4392-87CD-F0CD4B027D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8003" y="1935883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">
              <a:extLst>
                <a:ext uri="{FF2B5EF4-FFF2-40B4-BE49-F238E27FC236}">
                  <a16:creationId xmlns:a16="http://schemas.microsoft.com/office/drawing/2014/main" id="{196485F7-F277-4123-AC53-98EA4C8587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45893" y="1684057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7290" y="3383121"/>
            <a:ext cx="3582072" cy="2793251"/>
          </a:xfrm>
        </p:spPr>
        <p:txBody>
          <a:bodyPr anchor="t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>
                <a:solidFill>
                  <a:schemeClr val="bg1"/>
                </a:solidFill>
              </a:rPr>
              <a:t>Neste tópico veremos o simbolismo e o significado destes utensílios no N.T., o Altar de Holocausto e o de Incenso. </a:t>
            </a:r>
          </a:p>
          <a:p>
            <a:pPr marL="36900" indent="0">
              <a:buNone/>
            </a:pPr>
            <a:endParaRPr lang="pt-BR" sz="2000">
              <a:solidFill>
                <a:schemeClr val="bg1"/>
              </a:solidFill>
            </a:endParaRPr>
          </a:p>
          <a:p>
            <a:pPr marL="494100" indent="-457200">
              <a:buFont typeface="+mj-lt"/>
              <a:buAutoNum type="arabicPeriod"/>
            </a:pPr>
            <a:endParaRPr lang="pt-BR" sz="200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0E690FF-90BF-4B75-BE45-1BAE2CF38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6652" y="1163730"/>
            <a:ext cx="6642532" cy="395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2. OS TIPOS DE ALTAR NO TABERNÁCULO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O altar de Holocausto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72155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pt-BR" dirty="0"/>
              <a:t>O altar de holocausto era de 2,25 M quadrados e ficava justamente no átrio e servia para o sacrifício; </a:t>
            </a:r>
          </a:p>
          <a:p>
            <a:r>
              <a:rPr lang="pt-BR" dirty="0"/>
              <a:t>A palavra holocausto é originada do grego e traz a ideia de consumido por inteiro.</a:t>
            </a:r>
          </a:p>
          <a:p>
            <a:r>
              <a:rPr lang="pt-BR" dirty="0"/>
              <a:t>O altar era lugar de  morte e de vida. </a:t>
            </a:r>
          </a:p>
          <a:p>
            <a:r>
              <a:rPr lang="pt-BR" dirty="0"/>
              <a:t>Através da cruz, a vida de Jesus foi tirada em morte substitutiva</a:t>
            </a:r>
          </a:p>
          <a:p>
            <a:r>
              <a:rPr lang="pt-BR" dirty="0"/>
              <a:t>Simbolizava o </a:t>
            </a:r>
            <a:r>
              <a:rPr lang="pt-BR" dirty="0" err="1"/>
              <a:t>sacrificio</a:t>
            </a:r>
            <a:endParaRPr lang="pt-BR" dirty="0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43638" y="1690688"/>
            <a:ext cx="4593771" cy="891991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Altar de Incenso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43638" y="2582679"/>
            <a:ext cx="4593771" cy="364395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pt-BR" sz="2400" dirty="0"/>
              <a:t>Tinha 45 cm quadrados feito de madeira de Acácia e revestido de ouro (</a:t>
            </a:r>
            <a:r>
              <a:rPr lang="pt-BR" sz="2400" dirty="0" err="1"/>
              <a:t>Êx</a:t>
            </a:r>
            <a:r>
              <a:rPr lang="pt-BR" sz="2400" dirty="0"/>
              <a:t> 30. 1-10). </a:t>
            </a:r>
          </a:p>
          <a:p>
            <a:r>
              <a:rPr lang="pt-BR" sz="2400" dirty="0"/>
              <a:t>Servia para queimar incenso ao Senhor</a:t>
            </a:r>
          </a:p>
          <a:p>
            <a:r>
              <a:rPr lang="pt-BR" sz="2400" dirty="0"/>
              <a:t> Simboliza oração e adoração.</a:t>
            </a:r>
          </a:p>
          <a:p>
            <a:r>
              <a:rPr lang="pt-BR" sz="2400" dirty="0"/>
              <a:t> Este era o utensílio mais próximo da Arca da Aliança, separado apenas pelo véu. 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B19D093C-27FB-4032-B282-42C4563F2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9454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7290" y="1780661"/>
            <a:ext cx="3582073" cy="1463472"/>
          </a:xfrm>
        </p:spPr>
        <p:txBody>
          <a:bodyPr anchor="t">
            <a:normAutofit/>
          </a:bodyPr>
          <a:lstStyle/>
          <a:p>
            <a:r>
              <a:rPr lang="pt-BR" sz="3700">
                <a:solidFill>
                  <a:schemeClr val="bg1"/>
                </a:solidFill>
              </a:rPr>
              <a:t>3. OS UTENSÍLIOS PARA A LIMPEZA</a:t>
            </a: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35EE815E-1BD3-4777-B652-6D98825BF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7290" y="681628"/>
            <a:ext cx="1128382" cy="847206"/>
            <a:chOff x="668003" y="1684057"/>
            <a:chExt cx="1128382" cy="847206"/>
          </a:xfrm>
        </p:grpSpPr>
        <p:sp>
          <p:nvSpPr>
            <p:cNvPr id="195" name="Freeform 5">
              <a:extLst>
                <a:ext uri="{FF2B5EF4-FFF2-40B4-BE49-F238E27FC236}">
                  <a16:creationId xmlns:a16="http://schemas.microsoft.com/office/drawing/2014/main" id="{E6692982-4A7D-4392-87CD-F0CD4B027D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8003" y="1935883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">
              <a:extLst>
                <a:ext uri="{FF2B5EF4-FFF2-40B4-BE49-F238E27FC236}">
                  <a16:creationId xmlns:a16="http://schemas.microsoft.com/office/drawing/2014/main" id="{196485F7-F277-4123-AC53-98EA4C8587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45893" y="1684057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7290" y="3383121"/>
            <a:ext cx="3582072" cy="2793251"/>
          </a:xfrm>
        </p:spPr>
        <p:txBody>
          <a:bodyPr anchor="t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Tudo que estava no Tabernáculo estava conectado. Havia mensagens com significado espiritual, inclusive, nos utensílios para a limpeza.</a:t>
            </a:r>
          </a:p>
          <a:p>
            <a:pPr marL="494100" indent="-457200">
              <a:buFont typeface="+mj-lt"/>
              <a:buAutoNum type="arabicPeriod"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1026" name="Picture 2" descr="Estudos – o Tabernáculo | basemissionaria">
            <a:extLst>
              <a:ext uri="{FF2B5EF4-FFF2-40B4-BE49-F238E27FC236}">
                <a16:creationId xmlns:a16="http://schemas.microsoft.com/office/drawing/2014/main" id="{FE8824CF-BA48-44AE-B62F-F8734B612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2538" y="903730"/>
            <a:ext cx="5970760" cy="447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3. OS UTENSÍLIOS PARA A LIMPEZA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As Espevitadeiras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72155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pequenos instrumentos feitos de ouro usados para tirar o carvão ou morrão que se formava no pavio das lâmpadas alimentadas com azeite, como no caso do Candeeiro de Ouro;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A Espevitadeira pode fazer alusão a Palavra de Deus que precisa ser pregada constantemente para arrancar os morrões espirituais que impedem o brilho de muitos luzeiros de Cristo.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43638" y="1690688"/>
            <a:ext cx="4593771" cy="891991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3.2. A Bacia de Bronze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43638" y="2582679"/>
            <a:ext cx="4593771" cy="364395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pt-BR" dirty="0"/>
              <a:t>uso exclusivo de sacerdotes;</a:t>
            </a:r>
          </a:p>
          <a:p>
            <a:pPr marL="457200" indent="-457200">
              <a:buFont typeface="+mj-lt"/>
              <a:buAutoNum type="arabicPeriod"/>
            </a:pPr>
            <a:r>
              <a:rPr lang="pt-BR" dirty="0"/>
              <a:t>os sacerdotes, sob pena de morte, eram obrigados a lavar as mãos e os pés para ministrarem no Lugar Santo ou quando se aproximavam do Altar para oferecer sacrifícios (</a:t>
            </a:r>
            <a:r>
              <a:rPr lang="pt-BR" dirty="0" err="1"/>
              <a:t>Êx</a:t>
            </a:r>
            <a:r>
              <a:rPr lang="pt-BR" dirty="0"/>
              <a:t> 30.20-21);</a:t>
            </a:r>
          </a:p>
          <a:p>
            <a:pPr marL="457200" indent="-457200">
              <a:buFont typeface="+mj-lt"/>
              <a:buAutoNum type="arabicPeriod"/>
            </a:pPr>
            <a:r>
              <a:rPr lang="pt-BR" dirty="0"/>
              <a:t>A bacia de bronze revela a firmeza e a força que precisamos ter no combate ao pecado.;</a:t>
            </a:r>
          </a:p>
          <a:p>
            <a:pPr marL="457200" indent="-457200">
              <a:buFont typeface="+mj-lt"/>
              <a:buAutoNum type="arabicPeriod"/>
            </a:pPr>
            <a:r>
              <a:rPr lang="pt-BR" dirty="0"/>
              <a:t>A água representa a Palavra de Deus, e que tem poder para lavar a nossa alma e nos limpar de todo o pecado.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24097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 descr="Pessoa segurando uma peça de xadrez">
            <a:extLst>
              <a:ext uri="{FF2B5EF4-FFF2-40B4-BE49-F238E27FC236}">
                <a16:creationId xmlns:a16="http://schemas.microsoft.com/office/drawing/2014/main" id="{B399D4A4-DE94-41DF-ABE3-15DF27D7CD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12956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FCD634C-A016-4AF3-892B-ADD682C622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Conclusão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D8C98C2-4615-483C-B20C-BDB936957918}"/>
              </a:ext>
            </a:extLst>
          </p:cNvPr>
          <p:cNvSpPr txBox="1"/>
          <p:nvPr/>
        </p:nvSpPr>
        <p:spPr>
          <a:xfrm>
            <a:off x="371094" y="2718054"/>
            <a:ext cx="5724906" cy="39823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 dirty="0" err="1"/>
              <a:t>Através</a:t>
            </a:r>
            <a:r>
              <a:rPr lang="en-US" sz="3200" dirty="0"/>
              <a:t> da </a:t>
            </a:r>
            <a:r>
              <a:rPr lang="en-US" sz="3200" dirty="0" err="1"/>
              <a:t>obra</a:t>
            </a:r>
            <a:r>
              <a:rPr lang="en-US" sz="3200" dirty="0"/>
              <a:t> </a:t>
            </a:r>
            <a:r>
              <a:rPr lang="en-US" sz="3200" dirty="0" err="1"/>
              <a:t>vicária</a:t>
            </a:r>
            <a:r>
              <a:rPr lang="en-US" sz="3200" dirty="0"/>
              <a:t> de Cristo, </a:t>
            </a:r>
            <a:r>
              <a:rPr lang="en-US" sz="3200" dirty="0" err="1"/>
              <a:t>hoje</a:t>
            </a:r>
            <a:r>
              <a:rPr lang="en-US" sz="3200" dirty="0"/>
              <a:t> </a:t>
            </a:r>
            <a:r>
              <a:rPr lang="en-US" sz="3200" dirty="0" err="1"/>
              <a:t>não</a:t>
            </a:r>
            <a:r>
              <a:rPr lang="en-US" sz="3200" dirty="0"/>
              <a:t> </a:t>
            </a:r>
            <a:r>
              <a:rPr lang="en-US" sz="3200" dirty="0" err="1"/>
              <a:t>precisamos</a:t>
            </a:r>
            <a:r>
              <a:rPr lang="en-US" sz="3200" dirty="0"/>
              <a:t> </a:t>
            </a:r>
            <a:r>
              <a:rPr lang="en-US" sz="3200" dirty="0" err="1"/>
              <a:t>mais</a:t>
            </a:r>
            <a:r>
              <a:rPr lang="en-US" sz="3200" dirty="0"/>
              <a:t> de </a:t>
            </a:r>
            <a:r>
              <a:rPr lang="en-US" sz="3200" dirty="0" err="1"/>
              <a:t>utensílios</a:t>
            </a:r>
            <a:r>
              <a:rPr lang="en-US" sz="3200" dirty="0"/>
              <a:t> para </a:t>
            </a:r>
            <a:r>
              <a:rPr lang="en-US" sz="3200" dirty="0" err="1"/>
              <a:t>acessar</a:t>
            </a:r>
            <a:r>
              <a:rPr lang="en-US" sz="3200" dirty="0"/>
              <a:t> à </a:t>
            </a:r>
            <a:r>
              <a:rPr lang="en-US" sz="3200" dirty="0" err="1"/>
              <a:t>presença</a:t>
            </a:r>
            <a:r>
              <a:rPr lang="en-US" sz="3200" dirty="0"/>
              <a:t> de Deus, pois </a:t>
            </a:r>
            <a:r>
              <a:rPr lang="en-US" sz="3200" dirty="0" err="1"/>
              <a:t>somos</a:t>
            </a:r>
            <a:r>
              <a:rPr lang="en-US" sz="3200" dirty="0"/>
              <a:t> o </a:t>
            </a:r>
            <a:r>
              <a:rPr lang="en-US" sz="3200" dirty="0" err="1"/>
              <a:t>Templo</a:t>
            </a:r>
            <a:r>
              <a:rPr lang="en-US" sz="3200" dirty="0"/>
              <a:t> do </a:t>
            </a:r>
            <a:r>
              <a:rPr lang="en-US" sz="3200" dirty="0" err="1"/>
              <a:t>Espírito</a:t>
            </a:r>
            <a:r>
              <a:rPr lang="en-US" sz="3200" dirty="0"/>
              <a:t> Santo (1Co 3:16). </a:t>
            </a:r>
            <a:r>
              <a:rPr lang="en-US" sz="3200" dirty="0" err="1"/>
              <a:t>Todos</a:t>
            </a:r>
            <a:r>
              <a:rPr lang="en-US" sz="3200" dirty="0"/>
              <a:t> </a:t>
            </a:r>
            <a:r>
              <a:rPr lang="en-US" sz="3200" dirty="0" err="1"/>
              <a:t>aqueles</a:t>
            </a:r>
            <a:r>
              <a:rPr lang="en-US" sz="3200" dirty="0"/>
              <a:t> que </a:t>
            </a:r>
            <a:r>
              <a:rPr lang="en-US" sz="3200" dirty="0" err="1"/>
              <a:t>adentram</a:t>
            </a:r>
            <a:r>
              <a:rPr lang="en-US" sz="3200" dirty="0"/>
              <a:t> </a:t>
            </a:r>
            <a:r>
              <a:rPr lang="en-US" sz="3200" dirty="0" err="1"/>
              <a:t>ao</a:t>
            </a:r>
            <a:r>
              <a:rPr lang="en-US" sz="3200" dirty="0"/>
              <a:t> </a:t>
            </a:r>
            <a:r>
              <a:rPr lang="en-US" sz="3200" dirty="0" err="1"/>
              <a:t>Reino</a:t>
            </a:r>
            <a:r>
              <a:rPr lang="en-US" sz="3200" dirty="0"/>
              <a:t> por </a:t>
            </a:r>
            <a:r>
              <a:rPr lang="en-US" sz="3200" dirty="0" err="1"/>
              <a:t>intermédio</a:t>
            </a:r>
            <a:r>
              <a:rPr lang="en-US" sz="3200" dirty="0"/>
              <a:t> de Cristo, </a:t>
            </a:r>
            <a:r>
              <a:rPr lang="en-US" sz="3200" dirty="0" err="1"/>
              <a:t>alcançam</a:t>
            </a:r>
            <a:r>
              <a:rPr lang="en-US" sz="3200" dirty="0"/>
              <a:t> o </a:t>
            </a:r>
            <a:r>
              <a:rPr lang="en-US" sz="3200" dirty="0" err="1"/>
              <a:t>extraordinário</a:t>
            </a:r>
            <a:r>
              <a:rPr lang="en-US" sz="3200" dirty="0"/>
              <a:t> </a:t>
            </a:r>
            <a:r>
              <a:rPr lang="en-US" sz="3200" dirty="0" err="1"/>
              <a:t>na</a:t>
            </a:r>
            <a:r>
              <a:rPr lang="en-US" sz="3200" dirty="0"/>
              <a:t> </a:t>
            </a:r>
            <a:r>
              <a:rPr lang="en-US" sz="3200" dirty="0" err="1"/>
              <a:t>presença</a:t>
            </a:r>
            <a:r>
              <a:rPr lang="en-US" sz="3200" dirty="0"/>
              <a:t> de Deus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4808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8BEB5A2-4E72-4EDA-BD94-5C1052BAA3D4}"/>
              </a:ext>
            </a:extLst>
          </p:cNvPr>
          <p:cNvSpPr txBox="1"/>
          <p:nvPr/>
        </p:nvSpPr>
        <p:spPr>
          <a:xfrm>
            <a:off x="4810259" y="649480"/>
            <a:ext cx="6555347" cy="5546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br>
              <a:rPr lang="en-US" sz="1700" dirty="0"/>
            </a:br>
            <a:r>
              <a:rPr lang="en-US" sz="1700" b="0" i="0" dirty="0">
                <a:effectLst/>
              </a:rPr>
              <a:t>A </a:t>
            </a:r>
            <a:r>
              <a:rPr lang="en-US" sz="1700" b="0" i="0" dirty="0" err="1">
                <a:effectLst/>
              </a:rPr>
              <a:t>palavra</a:t>
            </a:r>
            <a:r>
              <a:rPr lang="en-US" sz="1700" b="0" i="0" dirty="0">
                <a:effectLst/>
              </a:rPr>
              <a:t> Altar no original </a:t>
            </a:r>
            <a:r>
              <a:rPr lang="en-US" sz="1700" b="0" i="0" dirty="0" err="1">
                <a:effectLst/>
              </a:rPr>
              <a:t>significa</a:t>
            </a:r>
            <a:r>
              <a:rPr lang="en-US" sz="1700" b="0" i="0" dirty="0">
                <a:effectLst/>
              </a:rPr>
              <a:t> "</a:t>
            </a:r>
            <a:r>
              <a:rPr lang="en-US" sz="1700" b="0" i="1" dirty="0">
                <a:effectLst/>
              </a:rPr>
              <a:t>um </a:t>
            </a:r>
            <a:r>
              <a:rPr lang="en-US" sz="1700" b="0" i="1" dirty="0" err="1">
                <a:effectLst/>
              </a:rPr>
              <a:t>lugar</a:t>
            </a:r>
            <a:r>
              <a:rPr lang="en-US" sz="1700" b="0" i="1" dirty="0">
                <a:effectLst/>
              </a:rPr>
              <a:t> de </a:t>
            </a:r>
            <a:r>
              <a:rPr lang="en-US" sz="1700" b="0" i="1" dirty="0" err="1">
                <a:effectLst/>
              </a:rPr>
              <a:t>sacrifícios</a:t>
            </a:r>
            <a:r>
              <a:rPr lang="en-US" sz="1700" b="0" i="0" dirty="0">
                <a:effectLst/>
              </a:rPr>
              <a:t>". </a:t>
            </a:r>
            <a:r>
              <a:rPr lang="en-US" sz="1700" b="0" i="0" dirty="0" err="1">
                <a:effectLst/>
              </a:rPr>
              <a:t>Aparece</a:t>
            </a:r>
            <a:r>
              <a:rPr lang="en-US" sz="1700" b="0" i="0" dirty="0">
                <a:effectLst/>
              </a:rPr>
              <a:t> no AT 374 </a:t>
            </a:r>
            <a:r>
              <a:rPr lang="en-US" sz="1700" b="0" i="0" dirty="0" err="1">
                <a:effectLst/>
              </a:rPr>
              <a:t>vezes</a:t>
            </a:r>
            <a:r>
              <a:rPr lang="en-US" sz="1700" b="0" i="0" dirty="0">
                <a:effectLst/>
              </a:rPr>
              <a:t> com o </a:t>
            </a:r>
            <a:r>
              <a:rPr lang="en-US" sz="1700" b="0" i="0" dirty="0" err="1">
                <a:effectLst/>
              </a:rPr>
              <a:t>mesmo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significado</a:t>
            </a:r>
            <a:r>
              <a:rPr lang="en-US" sz="1700" b="0" i="0" dirty="0">
                <a:effectLst/>
              </a:rPr>
              <a:t>. </a:t>
            </a:r>
            <a:r>
              <a:rPr lang="en-US" sz="1700" b="0" i="0" dirty="0" err="1">
                <a:effectLst/>
              </a:rPr>
              <a:t>Os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Altares</a:t>
            </a:r>
            <a:r>
              <a:rPr lang="en-US" sz="1700" b="0" i="0" dirty="0">
                <a:effectLst/>
              </a:rPr>
              <a:t>, </a:t>
            </a:r>
            <a:r>
              <a:rPr lang="en-US" sz="1700" b="0" i="0" dirty="0" err="1">
                <a:effectLst/>
              </a:rPr>
              <a:t>porém</a:t>
            </a:r>
            <a:r>
              <a:rPr lang="en-US" sz="1700" b="0" i="0" dirty="0">
                <a:effectLst/>
              </a:rPr>
              <a:t>, </a:t>
            </a:r>
            <a:r>
              <a:rPr lang="en-US" sz="1700" b="0" i="0" dirty="0" err="1">
                <a:effectLst/>
              </a:rPr>
              <a:t>não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surgiram</a:t>
            </a:r>
            <a:r>
              <a:rPr lang="en-US" sz="1700" b="0" i="0" dirty="0">
                <a:effectLst/>
              </a:rPr>
              <a:t> com a </a:t>
            </a:r>
            <a:r>
              <a:rPr lang="en-US" sz="1700" b="0" i="0" dirty="0" err="1">
                <a:effectLst/>
              </a:rPr>
              <a:t>construção</a:t>
            </a:r>
            <a:r>
              <a:rPr lang="en-US" sz="1700" b="0" i="0" dirty="0">
                <a:effectLst/>
              </a:rPr>
              <a:t> do </a:t>
            </a:r>
            <a:r>
              <a:rPr lang="en-US" sz="1700" b="0" i="0" dirty="0" err="1">
                <a:effectLst/>
              </a:rPr>
              <a:t>Tabernáculo</a:t>
            </a:r>
            <a:r>
              <a:rPr lang="en-US" sz="1700" b="0" i="0" dirty="0">
                <a:effectLst/>
              </a:rPr>
              <a:t>. A </a:t>
            </a:r>
            <a:r>
              <a:rPr lang="en-US" sz="1700" b="0" i="0" dirty="0" err="1">
                <a:effectLst/>
              </a:rPr>
              <a:t>primeira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referência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bíblica</a:t>
            </a:r>
            <a:r>
              <a:rPr lang="en-US" sz="1700" b="0" i="0" dirty="0">
                <a:effectLst/>
              </a:rPr>
              <a:t> da </a:t>
            </a:r>
            <a:r>
              <a:rPr lang="en-US" sz="1700" b="0" i="0" dirty="0" err="1">
                <a:effectLst/>
              </a:rPr>
              <a:t>palavra</a:t>
            </a:r>
            <a:r>
              <a:rPr lang="en-US" sz="1700" b="0" i="0" dirty="0">
                <a:effectLst/>
              </a:rPr>
              <a:t> altar é </a:t>
            </a:r>
            <a:r>
              <a:rPr lang="en-US" sz="1700" b="0" i="0" dirty="0" err="1">
                <a:effectLst/>
              </a:rPr>
              <a:t>encontrada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em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Gn</a:t>
            </a:r>
            <a:r>
              <a:rPr lang="en-US" sz="1700" b="0" i="0" dirty="0">
                <a:effectLst/>
              </a:rPr>
              <a:t> 8.20, </a:t>
            </a:r>
            <a:r>
              <a:rPr lang="en-US" sz="1700" b="0" i="0" dirty="0" err="1">
                <a:effectLst/>
              </a:rPr>
              <a:t>onde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lemos</a:t>
            </a:r>
            <a:r>
              <a:rPr lang="en-US" sz="1700" b="0" i="0" dirty="0">
                <a:effectLst/>
              </a:rPr>
              <a:t>: "</a:t>
            </a:r>
            <a:r>
              <a:rPr lang="en-US" sz="1700" b="0" i="1" dirty="0">
                <a:effectLst/>
              </a:rPr>
              <a:t>E </a:t>
            </a:r>
            <a:r>
              <a:rPr lang="en-US" sz="1700" b="0" i="1" dirty="0" err="1">
                <a:effectLst/>
              </a:rPr>
              <a:t>edificou</a:t>
            </a:r>
            <a:r>
              <a:rPr lang="en-US" sz="1700" b="0" i="1" dirty="0">
                <a:effectLst/>
              </a:rPr>
              <a:t> </a:t>
            </a:r>
            <a:r>
              <a:rPr lang="en-US" sz="1700" b="0" i="1" dirty="0" err="1">
                <a:effectLst/>
              </a:rPr>
              <a:t>Noé</a:t>
            </a:r>
            <a:r>
              <a:rPr lang="en-US" sz="1700" b="0" i="1" dirty="0">
                <a:effectLst/>
              </a:rPr>
              <a:t>, um altar </a:t>
            </a:r>
            <a:r>
              <a:rPr lang="en-US" sz="1700" b="0" i="1" dirty="0" err="1">
                <a:effectLst/>
              </a:rPr>
              <a:t>ao</a:t>
            </a:r>
            <a:r>
              <a:rPr lang="en-US" sz="1700" b="0" i="1" dirty="0">
                <a:effectLst/>
              </a:rPr>
              <a:t> Senhor; e </a:t>
            </a:r>
            <a:r>
              <a:rPr lang="en-US" sz="1700" b="0" i="1" dirty="0" err="1">
                <a:effectLst/>
              </a:rPr>
              <a:t>tomou</a:t>
            </a:r>
            <a:r>
              <a:rPr lang="en-US" sz="1700" b="0" i="1" dirty="0">
                <a:effectLst/>
              </a:rPr>
              <a:t> de </a:t>
            </a:r>
            <a:r>
              <a:rPr lang="en-US" sz="1700" b="0" i="1" dirty="0" err="1">
                <a:effectLst/>
              </a:rPr>
              <a:t>todo</a:t>
            </a:r>
            <a:r>
              <a:rPr lang="en-US" sz="1700" b="0" i="1" dirty="0">
                <a:effectLst/>
              </a:rPr>
              <a:t> animal </a:t>
            </a:r>
            <a:r>
              <a:rPr lang="en-US" sz="1700" b="0" i="1" dirty="0" err="1">
                <a:effectLst/>
              </a:rPr>
              <a:t>limpo</a:t>
            </a:r>
            <a:r>
              <a:rPr lang="en-US" sz="1700" b="0" i="1" dirty="0">
                <a:effectLst/>
              </a:rPr>
              <a:t>, e de </a:t>
            </a:r>
            <a:r>
              <a:rPr lang="en-US" sz="1700" b="0" i="1" dirty="0" err="1">
                <a:effectLst/>
              </a:rPr>
              <a:t>toda</a:t>
            </a:r>
            <a:r>
              <a:rPr lang="en-US" sz="1700" b="0" i="1" dirty="0">
                <a:effectLst/>
              </a:rPr>
              <a:t> </a:t>
            </a:r>
            <a:r>
              <a:rPr lang="en-US" sz="1700" b="0" i="1" dirty="0" err="1">
                <a:effectLst/>
              </a:rPr>
              <a:t>ave</a:t>
            </a:r>
            <a:r>
              <a:rPr lang="en-US" sz="1700" b="0" i="1" dirty="0">
                <a:effectLst/>
              </a:rPr>
              <a:t> </a:t>
            </a:r>
            <a:r>
              <a:rPr lang="en-US" sz="1700" b="0" i="1" dirty="0" err="1">
                <a:effectLst/>
              </a:rPr>
              <a:t>limpa</a:t>
            </a:r>
            <a:r>
              <a:rPr lang="en-US" sz="1700" b="0" i="1" dirty="0">
                <a:effectLst/>
              </a:rPr>
              <a:t>, e </a:t>
            </a:r>
            <a:r>
              <a:rPr lang="en-US" sz="1700" b="0" i="1" dirty="0" err="1">
                <a:effectLst/>
              </a:rPr>
              <a:t>ofereceu</a:t>
            </a:r>
            <a:r>
              <a:rPr lang="en-US" sz="1700" b="0" i="1" dirty="0">
                <a:effectLst/>
              </a:rPr>
              <a:t> </a:t>
            </a:r>
            <a:r>
              <a:rPr lang="en-US" sz="1700" b="0" i="1" dirty="0" err="1">
                <a:effectLst/>
              </a:rPr>
              <a:t>holocaustos</a:t>
            </a:r>
            <a:r>
              <a:rPr lang="en-US" sz="1700" b="0" i="1" dirty="0">
                <a:effectLst/>
              </a:rPr>
              <a:t> </a:t>
            </a:r>
            <a:r>
              <a:rPr lang="en-US" sz="1700" b="0" i="1" dirty="0" err="1">
                <a:effectLst/>
              </a:rPr>
              <a:t>sobre</a:t>
            </a:r>
            <a:r>
              <a:rPr lang="en-US" sz="1700" b="0" i="1" dirty="0">
                <a:effectLst/>
              </a:rPr>
              <a:t> o altar</a:t>
            </a:r>
            <a:r>
              <a:rPr lang="en-US" sz="1700" b="0" i="0" dirty="0">
                <a:effectLst/>
              </a:rPr>
              <a:t>". </a:t>
            </a:r>
            <a:r>
              <a:rPr lang="en-US" sz="1700" b="0" i="0" dirty="0" err="1">
                <a:effectLst/>
              </a:rPr>
              <a:t>Entretanto</a:t>
            </a:r>
            <a:r>
              <a:rPr lang="en-US" sz="1700" b="0" i="0" dirty="0">
                <a:effectLst/>
              </a:rPr>
              <a:t>, é </a:t>
            </a:r>
            <a:r>
              <a:rPr lang="en-US" sz="1700" b="0" i="0" dirty="0" err="1">
                <a:effectLst/>
              </a:rPr>
              <a:t>bem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provável</a:t>
            </a:r>
            <a:r>
              <a:rPr lang="en-US" sz="1700" b="0" i="0" dirty="0">
                <a:effectLst/>
              </a:rPr>
              <a:t> que Abel e </a:t>
            </a:r>
            <a:r>
              <a:rPr lang="en-US" sz="1700" b="0" i="0" dirty="0" err="1">
                <a:effectLst/>
              </a:rPr>
              <a:t>Caim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tenham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feito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suas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ofertas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sobre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Altares</a:t>
            </a:r>
            <a:r>
              <a:rPr lang="en-US" sz="1700" b="0" i="0" dirty="0">
                <a:effectLst/>
              </a:rPr>
              <a:t>, </a:t>
            </a:r>
            <a:r>
              <a:rPr lang="en-US" sz="1700" b="0" i="0" dirty="0" err="1">
                <a:effectLst/>
              </a:rPr>
              <a:t>embora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não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esteja</a:t>
            </a:r>
            <a:r>
              <a:rPr lang="en-US" sz="1700" b="0" i="0" dirty="0">
                <a:effectLst/>
              </a:rPr>
              <a:t> no </a:t>
            </a:r>
            <a:r>
              <a:rPr lang="en-US" sz="1700" b="0" i="0" dirty="0" err="1">
                <a:effectLst/>
              </a:rPr>
              <a:t>texto</a:t>
            </a:r>
            <a:r>
              <a:rPr lang="en-US" sz="1700" b="0" i="0" dirty="0">
                <a:effectLst/>
              </a:rPr>
              <a:t> de </a:t>
            </a:r>
            <a:r>
              <a:rPr lang="en-US" sz="1700" b="0" i="0" dirty="0" err="1">
                <a:effectLst/>
              </a:rPr>
              <a:t>Gênesis</a:t>
            </a:r>
            <a:r>
              <a:rPr lang="en-US" sz="1700" b="0" i="0" dirty="0">
                <a:effectLst/>
              </a:rPr>
              <a:t> 4.3-4. O altar de </a:t>
            </a:r>
            <a:r>
              <a:rPr lang="en-US" sz="1700" b="0" i="0" dirty="0" err="1">
                <a:effectLst/>
              </a:rPr>
              <a:t>holocausto</a:t>
            </a:r>
            <a:r>
              <a:rPr lang="en-US" sz="1700" b="0" i="0" dirty="0">
                <a:effectLst/>
              </a:rPr>
              <a:t> era </a:t>
            </a:r>
            <a:r>
              <a:rPr lang="en-US" sz="1700" b="0" i="0" dirty="0" err="1">
                <a:effectLst/>
              </a:rPr>
              <a:t>também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chamado</a:t>
            </a:r>
            <a:r>
              <a:rPr lang="en-US" sz="1700" b="0" i="0" dirty="0">
                <a:effectLst/>
              </a:rPr>
              <a:t> de altar de </a:t>
            </a:r>
            <a:r>
              <a:rPr lang="en-US" sz="1700" b="0" i="0" dirty="0" err="1">
                <a:effectLst/>
              </a:rPr>
              <a:t>transferência</a:t>
            </a:r>
            <a:r>
              <a:rPr lang="en-US" sz="1700" b="0" i="0" dirty="0">
                <a:effectLst/>
              </a:rPr>
              <a:t> pois </a:t>
            </a:r>
            <a:r>
              <a:rPr lang="en-US" sz="1700" b="0" i="0" dirty="0" err="1">
                <a:effectLst/>
              </a:rPr>
              <a:t>todas</a:t>
            </a:r>
            <a:r>
              <a:rPr lang="en-US" sz="1700" b="0" i="0" dirty="0">
                <a:effectLst/>
              </a:rPr>
              <a:t> as </a:t>
            </a:r>
            <a:r>
              <a:rPr lang="en-US" sz="1700" b="0" i="0" dirty="0" err="1">
                <a:effectLst/>
              </a:rPr>
              <a:t>ofertas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trazidas</a:t>
            </a:r>
            <a:r>
              <a:rPr lang="en-US" sz="1700" b="0" i="0" dirty="0">
                <a:effectLst/>
              </a:rPr>
              <a:t> para </a:t>
            </a:r>
            <a:r>
              <a:rPr lang="en-US" sz="1700" b="0" i="0" dirty="0" err="1">
                <a:effectLst/>
              </a:rPr>
              <a:t>este</a:t>
            </a:r>
            <a:r>
              <a:rPr lang="en-US" sz="1700" b="0" i="0" dirty="0">
                <a:effectLst/>
              </a:rPr>
              <a:t> Altar </a:t>
            </a:r>
            <a:r>
              <a:rPr lang="en-US" sz="1700" b="0" i="0" dirty="0" err="1">
                <a:effectLst/>
              </a:rPr>
              <a:t>eram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vicárias</a:t>
            </a:r>
            <a:r>
              <a:rPr lang="en-US" sz="1700" b="0" i="0" dirty="0">
                <a:effectLst/>
              </a:rPr>
              <a:t>. A </a:t>
            </a:r>
            <a:r>
              <a:rPr lang="en-US" sz="1700" b="0" i="0" dirty="0" err="1">
                <a:effectLst/>
              </a:rPr>
              <a:t>palavra</a:t>
            </a:r>
            <a:r>
              <a:rPr lang="en-US" sz="1700" b="0" i="0" dirty="0">
                <a:effectLst/>
              </a:rPr>
              <a:t> "</a:t>
            </a:r>
            <a:r>
              <a:rPr lang="en-US" sz="1700" b="0" i="1" dirty="0" err="1">
                <a:effectLst/>
              </a:rPr>
              <a:t>vicária</a:t>
            </a:r>
            <a:r>
              <a:rPr lang="en-US" sz="1700" b="0" i="0" dirty="0">
                <a:effectLst/>
              </a:rPr>
              <a:t>" </a:t>
            </a:r>
            <a:r>
              <a:rPr lang="en-US" sz="1700" b="0" i="0" dirty="0" err="1">
                <a:effectLst/>
              </a:rPr>
              <a:t>significa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tomar</a:t>
            </a:r>
            <a:r>
              <a:rPr lang="en-US" sz="1700" b="0" i="0" dirty="0">
                <a:effectLst/>
              </a:rPr>
              <a:t> o </a:t>
            </a:r>
            <a:r>
              <a:rPr lang="en-US" sz="1700" b="0" i="0" dirty="0" err="1">
                <a:effectLst/>
              </a:rPr>
              <a:t>lugar</a:t>
            </a:r>
            <a:r>
              <a:rPr lang="en-US" sz="1700" b="0" i="0" dirty="0">
                <a:effectLst/>
              </a:rPr>
              <a:t> de </a:t>
            </a:r>
            <a:r>
              <a:rPr lang="en-US" sz="1700" b="0" i="0" dirty="0" err="1">
                <a:effectLst/>
              </a:rPr>
              <a:t>outrem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ou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servir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como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substituto</a:t>
            </a:r>
            <a:r>
              <a:rPr lang="en-US" sz="1700" b="0" i="0" dirty="0">
                <a:effectLst/>
              </a:rPr>
              <a:t>. As </a:t>
            </a:r>
            <a:r>
              <a:rPr lang="en-US" sz="1700" b="0" i="0" dirty="0" err="1">
                <a:effectLst/>
              </a:rPr>
              <a:t>ofertas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tipificavam</a:t>
            </a:r>
            <a:r>
              <a:rPr lang="en-US" sz="1700" b="0" i="0" dirty="0">
                <a:effectLst/>
              </a:rPr>
              <a:t> o </a:t>
            </a:r>
            <a:r>
              <a:rPr lang="en-US" sz="1700" b="0" i="0" dirty="0" err="1">
                <a:effectLst/>
              </a:rPr>
              <a:t>sacrifício</a:t>
            </a:r>
            <a:r>
              <a:rPr lang="en-US" sz="1700" b="0" i="0" dirty="0">
                <a:effectLst/>
              </a:rPr>
              <a:t> que Cristo </a:t>
            </a:r>
            <a:r>
              <a:rPr lang="en-US" sz="1700" b="0" i="0" dirty="0" err="1">
                <a:effectLst/>
              </a:rPr>
              <a:t>faria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tomar</a:t>
            </a:r>
            <a:r>
              <a:rPr lang="en-US" sz="1700" b="0" i="0" dirty="0">
                <a:effectLst/>
              </a:rPr>
              <a:t> o </a:t>
            </a:r>
            <a:r>
              <a:rPr lang="en-US" sz="1700" b="0" i="0" dirty="0" err="1">
                <a:effectLst/>
              </a:rPr>
              <a:t>nosso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lugar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na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cruz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em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consequência</a:t>
            </a:r>
            <a:r>
              <a:rPr lang="en-US" sz="1700" b="0" i="0" dirty="0">
                <a:effectLst/>
              </a:rPr>
              <a:t> de </a:t>
            </a:r>
            <a:r>
              <a:rPr lang="en-US" sz="1700" b="0" i="0" dirty="0" err="1">
                <a:effectLst/>
              </a:rPr>
              <a:t>nossos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pecados</a:t>
            </a:r>
            <a:r>
              <a:rPr lang="en-US" sz="1700" b="0" i="0" dirty="0">
                <a:effectLst/>
              </a:rPr>
              <a:t>, por </a:t>
            </a:r>
            <a:r>
              <a:rPr lang="en-US" sz="1700" b="0" i="0" dirty="0" err="1">
                <a:effectLst/>
              </a:rPr>
              <a:t>isso</a:t>
            </a:r>
            <a:r>
              <a:rPr lang="en-US" sz="1700" b="0" i="0" dirty="0">
                <a:effectLst/>
              </a:rPr>
              <a:t> o Altar de </a:t>
            </a:r>
            <a:r>
              <a:rPr lang="en-US" sz="1700" b="0" i="0" dirty="0" err="1">
                <a:effectLst/>
              </a:rPr>
              <a:t>Holocausto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apontava</a:t>
            </a:r>
            <a:r>
              <a:rPr lang="en-US" sz="1700" b="0" i="0" dirty="0">
                <a:effectLst/>
              </a:rPr>
              <a:t> para a </a:t>
            </a:r>
            <a:r>
              <a:rPr lang="en-US" sz="1700" b="0" i="0" dirty="0" err="1">
                <a:effectLst/>
              </a:rPr>
              <a:t>cruz</a:t>
            </a:r>
            <a:r>
              <a:rPr lang="en-US" sz="1700" b="0" i="0" dirty="0">
                <a:effectLst/>
              </a:rPr>
              <a:t> de Cristo. No Altar de Bronze </a:t>
            </a:r>
            <a:r>
              <a:rPr lang="en-US" sz="1700" b="0" i="0" dirty="0" err="1">
                <a:effectLst/>
              </a:rPr>
              <a:t>ou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Holocausto</a:t>
            </a:r>
            <a:r>
              <a:rPr lang="en-US" sz="1700" b="0" i="0" dirty="0">
                <a:effectLst/>
              </a:rPr>
              <a:t> o </a:t>
            </a:r>
            <a:r>
              <a:rPr lang="en-US" sz="1700" b="0" i="0" dirty="0" err="1">
                <a:effectLst/>
              </a:rPr>
              <a:t>crente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começa</a:t>
            </a:r>
            <a:r>
              <a:rPr lang="en-US" sz="1700" b="0" i="0" dirty="0">
                <a:effectLst/>
              </a:rPr>
              <a:t> a </a:t>
            </a:r>
            <a:r>
              <a:rPr lang="en-US" sz="1700" b="0" i="0" dirty="0" err="1">
                <a:effectLst/>
              </a:rPr>
              <a:t>compreender</a:t>
            </a:r>
            <a:r>
              <a:rPr lang="en-US" sz="1700" b="0" i="0" dirty="0">
                <a:effectLst/>
              </a:rPr>
              <a:t> o Alto </a:t>
            </a:r>
            <a:r>
              <a:rPr lang="en-US" sz="1700" b="0" i="0" dirty="0" err="1">
                <a:effectLst/>
              </a:rPr>
              <a:t>Preço</a:t>
            </a:r>
            <a:r>
              <a:rPr lang="en-US" sz="1700" b="0" i="0" dirty="0">
                <a:effectLst/>
              </a:rPr>
              <a:t> que Cristo </a:t>
            </a:r>
            <a:r>
              <a:rPr lang="en-US" sz="1700" b="0" i="0" dirty="0" err="1">
                <a:effectLst/>
              </a:rPr>
              <a:t>pagou</a:t>
            </a:r>
            <a:r>
              <a:rPr lang="en-US" sz="1700" b="0" i="0" dirty="0">
                <a:effectLst/>
              </a:rPr>
              <a:t> por </a:t>
            </a:r>
            <a:r>
              <a:rPr lang="en-US" sz="1700" b="0" i="0" dirty="0" err="1">
                <a:effectLst/>
              </a:rPr>
              <a:t>nós</a:t>
            </a:r>
            <a:r>
              <a:rPr lang="en-US" sz="1700" b="0" i="0" dirty="0">
                <a:effectLst/>
              </a:rPr>
              <a:t>. </a:t>
            </a:r>
            <a:r>
              <a:rPr lang="en-US" sz="1700" b="0" i="0" dirty="0" err="1">
                <a:effectLst/>
              </a:rPr>
              <a:t>Sobre</a:t>
            </a:r>
            <a:r>
              <a:rPr lang="en-US" sz="1700" b="0" i="0" dirty="0">
                <a:effectLst/>
              </a:rPr>
              <a:t> o altar, o </a:t>
            </a:r>
            <a:r>
              <a:rPr lang="en-US" sz="1700" b="0" i="0" dirty="0" err="1">
                <a:effectLst/>
              </a:rPr>
              <a:t>pecado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encontrava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seu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julgamento</a:t>
            </a:r>
            <a:r>
              <a:rPr lang="en-US" sz="1700" b="0" i="0" dirty="0">
                <a:effectLst/>
              </a:rPr>
              <a:t>, e o </a:t>
            </a:r>
            <a:r>
              <a:rPr lang="en-US" sz="1700" b="0" i="0" dirty="0" err="1">
                <a:effectLst/>
              </a:rPr>
              <a:t>pecador</a:t>
            </a:r>
            <a:r>
              <a:rPr lang="en-US" sz="1700" b="0" i="0" dirty="0">
                <a:effectLst/>
              </a:rPr>
              <a:t> a </a:t>
            </a:r>
            <a:r>
              <a:rPr lang="en-US" sz="1700" b="0" i="0" dirty="0" err="1">
                <a:effectLst/>
              </a:rPr>
              <a:t>sua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absolvição</a:t>
            </a:r>
            <a:r>
              <a:rPr lang="en-US" sz="1700" b="0" i="0" dirty="0">
                <a:effectLst/>
              </a:rPr>
              <a:t>. Neste altar, </a:t>
            </a:r>
            <a:r>
              <a:rPr lang="en-US" sz="1700" b="0" i="0" dirty="0" err="1">
                <a:effectLst/>
              </a:rPr>
              <a:t>também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eram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oferecidas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ofertas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queimadas</a:t>
            </a:r>
            <a:r>
              <a:rPr lang="en-US" sz="1700" b="0" i="0" dirty="0">
                <a:effectLst/>
              </a:rPr>
              <a:t>, que, no original, </a:t>
            </a:r>
            <a:r>
              <a:rPr lang="en-US" sz="1700" b="0" i="0" dirty="0" err="1">
                <a:effectLst/>
              </a:rPr>
              <a:t>encontramos</a:t>
            </a:r>
            <a:r>
              <a:rPr lang="en-US" sz="1700" b="0" i="0" dirty="0">
                <a:effectLst/>
              </a:rPr>
              <a:t> a </a:t>
            </a:r>
            <a:r>
              <a:rPr lang="en-US" sz="1700" b="0" i="0" dirty="0" err="1">
                <a:effectLst/>
              </a:rPr>
              <a:t>tradução</a:t>
            </a:r>
            <a:r>
              <a:rPr lang="en-US" sz="1700" b="0" i="0" dirty="0">
                <a:effectLst/>
              </a:rPr>
              <a:t> para </a:t>
            </a:r>
            <a:r>
              <a:rPr lang="en-US" sz="1700" b="0" i="0" dirty="0" err="1">
                <a:effectLst/>
              </a:rPr>
              <a:t>aquilo</a:t>
            </a:r>
            <a:r>
              <a:rPr lang="en-US" sz="1700" b="0" i="0" dirty="0">
                <a:effectLst/>
              </a:rPr>
              <a:t> que </a:t>
            </a:r>
            <a:r>
              <a:rPr lang="en-US" sz="1700" b="0" i="0" dirty="0" err="1">
                <a:effectLst/>
              </a:rPr>
              <a:t>ascende</a:t>
            </a:r>
            <a:r>
              <a:rPr lang="en-US" sz="1700" b="0" i="0" dirty="0">
                <a:effectLst/>
              </a:rPr>
              <a:t>. O </a:t>
            </a:r>
            <a:r>
              <a:rPr lang="en-US" sz="1700" b="0" i="0" dirty="0" err="1">
                <a:effectLst/>
              </a:rPr>
              <a:t>sacrifício</a:t>
            </a:r>
            <a:r>
              <a:rPr lang="en-US" sz="1700" b="0" i="0" dirty="0">
                <a:effectLst/>
              </a:rPr>
              <a:t> era </a:t>
            </a:r>
            <a:r>
              <a:rPr lang="en-US" sz="1700" b="0" i="0" dirty="0" err="1">
                <a:effectLst/>
              </a:rPr>
              <a:t>feito</a:t>
            </a:r>
            <a:r>
              <a:rPr lang="en-US" sz="1700" b="0" i="0" dirty="0">
                <a:effectLst/>
              </a:rPr>
              <a:t> num </a:t>
            </a:r>
            <a:r>
              <a:rPr lang="en-US" sz="1700" b="0" i="0" dirty="0" err="1">
                <a:effectLst/>
              </a:rPr>
              <a:t>lugar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terrestre</a:t>
            </a:r>
            <a:r>
              <a:rPr lang="en-US" sz="1700" b="0" i="0" dirty="0">
                <a:effectLst/>
              </a:rPr>
              <a:t>, mas a </a:t>
            </a:r>
            <a:r>
              <a:rPr lang="en-US" sz="1700" b="0" i="0" dirty="0" err="1">
                <a:effectLst/>
              </a:rPr>
              <a:t>despeito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disto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acendia</a:t>
            </a:r>
            <a:r>
              <a:rPr lang="en-US" sz="1700" b="0" i="0" dirty="0">
                <a:effectLst/>
              </a:rPr>
              <a:t> e era </a:t>
            </a:r>
            <a:r>
              <a:rPr lang="en-US" sz="1700" b="0" i="0" dirty="0" err="1">
                <a:effectLst/>
              </a:rPr>
              <a:t>aceito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nos</a:t>
            </a:r>
            <a:r>
              <a:rPr lang="en-US" sz="1700" b="0" i="0" dirty="0">
                <a:effectLst/>
              </a:rPr>
              <a:t> </a:t>
            </a:r>
            <a:r>
              <a:rPr lang="en-US" sz="1700" b="0" i="0" dirty="0" err="1">
                <a:effectLst/>
              </a:rPr>
              <a:t>céus</a:t>
            </a:r>
            <a:r>
              <a:rPr lang="en-US" sz="1700" b="0" i="0" dirty="0">
                <a:effectLst/>
              </a:rPr>
              <a:t>.</a:t>
            </a:r>
            <a:endParaRPr lang="en-US" sz="17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F91BA68-56E7-4A27-961B-E8CB1795959B}"/>
              </a:ext>
            </a:extLst>
          </p:cNvPr>
          <p:cNvSpPr txBox="1"/>
          <p:nvPr/>
        </p:nvSpPr>
        <p:spPr>
          <a:xfrm>
            <a:off x="198665" y="1720646"/>
            <a:ext cx="37882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 err="1">
                <a:solidFill>
                  <a:schemeClr val="bg1"/>
                </a:solidFill>
                <a:effectLst/>
              </a:rPr>
              <a:t>Subsídio</a:t>
            </a:r>
            <a:r>
              <a:rPr lang="en-US" sz="3600" b="1" i="0" dirty="0">
                <a:solidFill>
                  <a:schemeClr val="bg1"/>
                </a:solidFill>
                <a:effectLst/>
              </a:rPr>
              <a:t> </a:t>
            </a:r>
            <a:r>
              <a:rPr lang="en-US" sz="3600" b="1" i="0" dirty="0" err="1">
                <a:solidFill>
                  <a:schemeClr val="bg1"/>
                </a:solidFill>
                <a:effectLst/>
              </a:rPr>
              <a:t>teológico</a:t>
            </a:r>
            <a:endParaRPr lang="en-US" sz="3600" b="1" i="0" dirty="0">
              <a:solidFill>
                <a:schemeClr val="bg1"/>
              </a:solidFill>
              <a:effectLst/>
            </a:endParaRPr>
          </a:p>
          <a:p>
            <a:r>
              <a:rPr lang="en-US" sz="3600" b="1" i="0" dirty="0">
                <a:solidFill>
                  <a:schemeClr val="bg1"/>
                </a:solidFill>
                <a:effectLst/>
              </a:rPr>
              <a:t> e </a:t>
            </a:r>
            <a:r>
              <a:rPr lang="en-US" sz="3600" b="1" i="0" dirty="0" err="1">
                <a:solidFill>
                  <a:schemeClr val="bg1"/>
                </a:solidFill>
                <a:effectLst/>
              </a:rPr>
              <a:t>histórico</a:t>
            </a:r>
            <a:endParaRPr lang="pt-BR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9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948" y="0"/>
            <a:ext cx="5343209" cy="6736398"/>
          </a:xfr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623677D-910D-41E9-86A6-BEBD513E1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7746"/>
            <a:ext cx="5700254" cy="5700254"/>
          </a:xfrm>
          <a:prstGeom prst="rect">
            <a:avLst/>
          </a:prstGeom>
        </p:spPr>
      </p:pic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36" y="2476499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06" y="2350483"/>
            <a:ext cx="2310282" cy="4062034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9985221" y="267386"/>
            <a:ext cx="1158682" cy="1873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83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7C422-6183-490D-BEF6-949D27CB5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70" y="58670"/>
            <a:ext cx="9144000" cy="23876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Acesse nas redes sociais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5CDD68A3-BC03-4A6E-BBE7-EAB87760DA4C}"/>
              </a:ext>
            </a:extLst>
          </p:cNvPr>
          <p:cNvGrpSpPr/>
          <p:nvPr/>
        </p:nvGrpSpPr>
        <p:grpSpPr>
          <a:xfrm>
            <a:off x="320214" y="2583813"/>
            <a:ext cx="4472684" cy="3468286"/>
            <a:chOff x="43782" y="2855194"/>
            <a:chExt cx="4472684" cy="3468286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DDEA2A4-552D-47EB-96D9-2B4C2DCBDB75}"/>
                </a:ext>
              </a:extLst>
            </p:cNvPr>
            <p:cNvSpPr txBox="1"/>
            <p:nvPr/>
          </p:nvSpPr>
          <p:spPr>
            <a:xfrm>
              <a:off x="43782" y="2855194"/>
              <a:ext cx="4408714" cy="175432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https://go.hotmart.com/D45351936X?dp=1</a:t>
              </a:r>
              <a:r>
                <a:rPr lang="pt-BR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pt-BR" dirty="0"/>
                <a:t>Venha ser nosso aluno neste curso de professores de Escola Dominical! Não perca está oportunidade.</a:t>
              </a:r>
            </a:p>
            <a:p>
              <a:r>
                <a:rPr lang="pt-BR" dirty="0"/>
                <a:t> Totalmente on-line</a:t>
              </a:r>
            </a:p>
            <a:p>
              <a:r>
                <a:rPr lang="pt-BR" dirty="0"/>
                <a:t>Certificado ao final</a:t>
              </a:r>
            </a:p>
          </p:txBody>
        </p:sp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E2089477-F705-43E8-B380-E2B196A35E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685" y="3873699"/>
              <a:ext cx="2449781" cy="24497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02446AC3-700A-4020-9565-CC41CD60C6B3}"/>
              </a:ext>
            </a:extLst>
          </p:cNvPr>
          <p:cNvGrpSpPr/>
          <p:nvPr/>
        </p:nvGrpSpPr>
        <p:grpSpPr>
          <a:xfrm>
            <a:off x="5146649" y="2583813"/>
            <a:ext cx="3832268" cy="421551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11EA7569-1468-4C3E-9E15-F6928CDFC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</p:spPr>
        </p:pic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8A3044F8-E09F-4AF1-A20B-31874B7424F4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5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862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5F0ECACB-1398-471C-A340-7F844E9A0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Dica de leitura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A57A2E27-5CAF-477F-A83A-A66ABC017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Imagem 2" descr="Computador portátil em cima da mesa&#10;&#10;Descrição gerada automaticamente">
            <a:extLst>
              <a:ext uri="{FF2B5EF4-FFF2-40B4-BE49-F238E27FC236}">
                <a16:creationId xmlns:a16="http://schemas.microsoft.com/office/drawing/2014/main" id="{68606B0F-D4FC-4BE2-A05B-4E0B838F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3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Pessoas no deserto&#10;&#10;Descrição gerada automaticamente com confiança média">
            <a:extLst>
              <a:ext uri="{FF2B5EF4-FFF2-40B4-BE49-F238E27FC236}">
                <a16:creationId xmlns:a16="http://schemas.microsoft.com/office/drawing/2014/main" id="{529B5693-FB92-4AE5-8D6B-A7CFA68513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04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C0879E2-8E01-42A7-85B5-9F6ABD8D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>
            <a:normAutofit/>
          </a:bodyPr>
          <a:lstStyle/>
          <a:p>
            <a:r>
              <a:rPr lang="pt-BR" dirty="0"/>
              <a:t>Você quer um curso sobre Tabernáculo?</a:t>
            </a:r>
          </a:p>
        </p:txBody>
      </p:sp>
      <p:pic>
        <p:nvPicPr>
          <p:cNvPr id="7" name="Espaço Reservado para Conteúdo 6" descr="Logotipo&#10;&#10;Descrição gerada automaticamente">
            <a:extLst>
              <a:ext uri="{FF2B5EF4-FFF2-40B4-BE49-F238E27FC236}">
                <a16:creationId xmlns:a16="http://schemas.microsoft.com/office/drawing/2014/main" id="{43B9ABAF-D26E-4654-A0CB-1E93228B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32" y="2055803"/>
            <a:ext cx="3220872" cy="1959758"/>
          </a:xfrm>
        </p:spPr>
      </p:pic>
      <p:pic>
        <p:nvPicPr>
          <p:cNvPr id="11" name="Imagem 10" descr="Empresária segurando um cartaz">
            <a:extLst>
              <a:ext uri="{FF2B5EF4-FFF2-40B4-BE49-F238E27FC236}">
                <a16:creationId xmlns:a16="http://schemas.microsoft.com/office/drawing/2014/main" id="{412F1E5C-3DDA-4FCC-8288-6EF2DE3B2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3" y="3722355"/>
            <a:ext cx="3135832" cy="469799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609342B-7474-4757-AB1B-7D9C0AE26BA4}"/>
              </a:ext>
            </a:extLst>
          </p:cNvPr>
          <p:cNvSpPr txBox="1"/>
          <p:nvPr/>
        </p:nvSpPr>
        <p:spPr>
          <a:xfrm>
            <a:off x="952476" y="4974227"/>
            <a:ext cx="3605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Em breve!</a:t>
            </a:r>
          </a:p>
        </p:txBody>
      </p:sp>
    </p:spTree>
    <p:extLst>
      <p:ext uri="{BB962C8B-B14F-4D97-AF65-F5344CB8AC3E}">
        <p14:creationId xmlns:p14="http://schemas.microsoft.com/office/powerpoint/2010/main" val="2456856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D Tabernacle of Moses - YouTube">
            <a:extLst>
              <a:ext uri="{FF2B5EF4-FFF2-40B4-BE49-F238E27FC236}">
                <a16:creationId xmlns:a16="http://schemas.microsoft.com/office/drawing/2014/main" id="{FF90C979-D2A2-4528-8BE8-A13A8C546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19" y="1"/>
            <a:ext cx="11989981" cy="677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13338" y="323850"/>
            <a:ext cx="7765322" cy="970450"/>
          </a:xfrm>
        </p:spPr>
        <p:txBody>
          <a:bodyPr>
            <a:noAutofit/>
          </a:bodyPr>
          <a:lstStyle/>
          <a:p>
            <a:r>
              <a:rPr lang="pt-BR" sz="4400" b="1" dirty="0">
                <a:solidFill>
                  <a:schemeClr val="tx1"/>
                </a:solidFill>
                <a:latin typeface="Abadi" panose="020B0604020104020204" pitchFamily="34" charset="0"/>
              </a:rPr>
              <a:t>Lição 2. Descortinando o Tabernáculo</a:t>
            </a:r>
            <a:endParaRPr lang="pt-BR" sz="4400" b="1" dirty="0">
              <a:solidFill>
                <a:schemeClr val="tx1"/>
              </a:solidFill>
            </a:endParaRP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6AAEC6E0-03DB-48E6-B700-36C9EAF2B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678" y="1629631"/>
            <a:ext cx="4306196" cy="97045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8532891" y="957808"/>
            <a:ext cx="3335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kumimoji="0" lang="pt-BR" sz="18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Texto de referência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: </a:t>
            </a:r>
            <a:r>
              <a:rPr lang="pt-BR" dirty="0" err="1">
                <a:hlinkClick r:id="rId3"/>
              </a:rPr>
              <a:t>Ex</a:t>
            </a:r>
            <a:r>
              <a:rPr lang="pt-BR" dirty="0">
                <a:hlinkClick r:id="rId3"/>
              </a:rPr>
              <a:t> 39:33-43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sz="1600" dirty="0">
                <a:solidFill>
                  <a:prstClr val="white"/>
                </a:solidFill>
              </a:rPr>
              <a:t>"19 Tendo, pois, irmãos, ousadia para entrar no Santuário, pelo sangue de Jesus, 20 pelo novo e vivo caminho que ele nos consagrou, pelo véu, isto é, pela sua carne,". (Hebreus 10:19-20)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dirty="0"/>
              <a:t>Em Cristo, temos acesso ao Santo dos santos.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6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u="sng" dirty="0" err="1">
                <a:solidFill>
                  <a:prstClr val="white"/>
                </a:solidFill>
              </a:rPr>
              <a:t>Destaccar</a:t>
            </a:r>
            <a:r>
              <a:rPr lang="pt-BR" sz="1600" u="sng" dirty="0">
                <a:solidFill>
                  <a:prstClr val="white"/>
                </a:solidFill>
              </a:rPr>
              <a:t> as divisões do Tabernáculo;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u="sng" dirty="0">
                <a:solidFill>
                  <a:prstClr val="white"/>
                </a:solidFill>
              </a:rPr>
              <a:t>Esclarecer a diferença entre Lugar Santo e Lugar Santíssimo;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u="sng" dirty="0">
                <a:solidFill>
                  <a:prstClr val="white"/>
                </a:solidFill>
              </a:rPr>
              <a:t>Extrair as verdades da obra de Cristo.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03998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40" y="4655284"/>
            <a:ext cx="20609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dirty="0">
                <a:solidFill>
                  <a:prstClr val="white"/>
                </a:solidFill>
              </a:rPr>
              <a:t>Clamemos a Deus para que os povos não alcançados possam ter acesso ao Deus Todo-Poderoso.</a:t>
            </a: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4927929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64" y="4464557"/>
            <a:ext cx="1576972" cy="157697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530783" y="5148977"/>
            <a:ext cx="5298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 </a:t>
            </a:r>
            <a:r>
              <a:rPr lang="pt-BR" b="1" i="0" dirty="0">
                <a:solidFill>
                  <a:srgbClr val="356884"/>
                </a:solidFill>
                <a:effectLst/>
                <a:latin typeface="Nunito Sans"/>
              </a:rPr>
              <a:t>"Deus se estabelece no meio do Seu povo objetivando o relacionamento".</a:t>
            </a:r>
            <a:endParaRPr lang="pt-BR" dirty="0"/>
          </a:p>
        </p:txBody>
      </p:sp>
      <p:pic>
        <p:nvPicPr>
          <p:cNvPr id="9" name="Imagem 8" descr="Empresária contando quatro">
            <a:extLst>
              <a:ext uri="{FF2B5EF4-FFF2-40B4-BE49-F238E27FC236}">
                <a16:creationId xmlns:a16="http://schemas.microsoft.com/office/drawing/2014/main" id="{17DD16DC-23B0-4331-9DDA-F75C8D04CE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873" y="0"/>
            <a:ext cx="2671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A4EC0-327F-46C6-A37C-DA9C4A6CA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Subsidio ao professor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C9CD684-1AFE-469B-84AA-7E376C1FAF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393" y="1204912"/>
            <a:ext cx="7765322" cy="1334135"/>
          </a:xfrm>
        </p:spPr>
        <p:txBody>
          <a:bodyPr/>
          <a:lstStyle/>
          <a:p>
            <a:r>
              <a:rPr lang="pt-BR" dirty="0"/>
              <a:t>O que era o tabernáculo</a:t>
            </a:r>
          </a:p>
          <a:p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F98FA8D-28F7-49CD-8023-6BA65041CF11}"/>
              </a:ext>
            </a:extLst>
          </p:cNvPr>
          <p:cNvSpPr txBox="1"/>
          <p:nvPr/>
        </p:nvSpPr>
        <p:spPr>
          <a:xfrm>
            <a:off x="1983179" y="2195295"/>
            <a:ext cx="985957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pt-BR" dirty="0"/>
            </a:br>
            <a:r>
              <a:rPr lang="pt-BR" dirty="0"/>
              <a:t>A palavra Altar no original significa "um lugar de sacrifícios". Aparece no AT 374 vezes com o mesmo significado. Os Altares, porém, não surgiram com a construção do Tabernáculo. A primeira referência bíblica da palavra altar é encontrada em </a:t>
            </a:r>
            <a:r>
              <a:rPr lang="pt-BR" dirty="0" err="1"/>
              <a:t>Gn</a:t>
            </a:r>
            <a:r>
              <a:rPr lang="pt-BR" dirty="0"/>
              <a:t> 8.20, onde lemos: "E edificou Noé, um altar ao Senhor; e tomou de todo animal limpo, e de toda ave limpa, e ofereceu holocaustos sobre o altar". Entretanto, é bem provável que Abel e Caim tenham feito suas ofertas sobre Altares, embora não esteja no texto de Gênesis 4.3-4. O altar de holocausto era também chamado de altar de transferência pois todas as ofertas trazidas para este Altar eram vicárias. </a:t>
            </a:r>
          </a:p>
          <a:p>
            <a:r>
              <a:rPr lang="pt-BR" dirty="0"/>
              <a:t>A palavra "vicária" significa tomar o lugar de outrem ou servir como substituto. As ofertas tipificavam o sacrifício que Cristo faria ao tomar o nosso lugar na cruz em consequência de nossos pecados, por isso o Altar de Holocausto apontava para a cruz de Cristo. No Altar de Bronze ou Holocausto o crente começa a compreender o Alto Preço que Cristo pagou por nós. Sobre o altar, o pecado encontrava seu julgamento, e o pecador a sua absolvição. Neste altar, também eram oferecidas ofertas queimadas, que, no original, encontramos a tradução para aquilo que ascende. O sacrifício era feito num lugar terrestre, mas a despeito disto acendia e era aceito nos céus.</a:t>
            </a:r>
          </a:p>
        </p:txBody>
      </p:sp>
    </p:spTree>
    <p:extLst>
      <p:ext uri="{BB962C8B-B14F-4D97-AF65-F5344CB8AC3E}">
        <p14:creationId xmlns:p14="http://schemas.microsoft.com/office/powerpoint/2010/main" val="387852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47" y="52883"/>
            <a:ext cx="7149193" cy="383196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2457" y="3574588"/>
            <a:ext cx="5765168" cy="313189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92578" y="2928257"/>
            <a:ext cx="2043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Altar de Holocausto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(Ex. 27.1-8)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193471" y="2141290"/>
            <a:ext cx="1513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Pia de bronze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(Ex. 30.17-21)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310616" y="3019522"/>
            <a:ext cx="1513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Castiçal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(Ex. 25.31-40)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337151" y="4093134"/>
            <a:ext cx="2247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Mesa dos pães </a:t>
            </a: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asmos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(Ex. 25.23-30)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922383" y="2373191"/>
            <a:ext cx="2143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Altat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incenso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(Ex. 30.1-10)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7111091" y="2234691"/>
            <a:ext cx="15471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Arca da Aliança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(Ex. 25.10-20)</a:t>
            </a:r>
          </a:p>
        </p:txBody>
      </p:sp>
      <p:cxnSp>
        <p:nvCxnSpPr>
          <p:cNvPr id="13" name="Conector de seta reta 12"/>
          <p:cNvCxnSpPr/>
          <p:nvPr/>
        </p:nvCxnSpPr>
        <p:spPr>
          <a:xfrm flipV="1">
            <a:off x="1167490" y="2002971"/>
            <a:ext cx="225879" cy="693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de seta reta 14"/>
          <p:cNvCxnSpPr/>
          <p:nvPr/>
        </p:nvCxnSpPr>
        <p:spPr>
          <a:xfrm flipV="1">
            <a:off x="2862943" y="1687286"/>
            <a:ext cx="0" cy="547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o 15"/>
          <p:cNvSpPr/>
          <p:nvPr/>
        </p:nvSpPr>
        <p:spPr>
          <a:xfrm>
            <a:off x="4267200" y="1001486"/>
            <a:ext cx="642257" cy="1786135"/>
          </a:xfrm>
          <a:prstGeom prst="arc">
            <a:avLst>
              <a:gd name="adj1" fmla="val 16200000"/>
              <a:gd name="adj2" fmla="val 524969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Arco 17"/>
          <p:cNvSpPr/>
          <p:nvPr/>
        </p:nvSpPr>
        <p:spPr>
          <a:xfrm flipH="1">
            <a:off x="3244189" y="1883131"/>
            <a:ext cx="357869" cy="2455311"/>
          </a:xfrm>
          <a:prstGeom prst="arc">
            <a:avLst>
              <a:gd name="adj1" fmla="val 16200000"/>
              <a:gd name="adj2" fmla="val 546250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0" name="Conector de seta reta 19"/>
          <p:cNvCxnSpPr/>
          <p:nvPr/>
        </p:nvCxnSpPr>
        <p:spPr>
          <a:xfrm flipV="1">
            <a:off x="5671457" y="1883131"/>
            <a:ext cx="0" cy="490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/>
          <p:cNvCxnSpPr/>
          <p:nvPr/>
        </p:nvCxnSpPr>
        <p:spPr>
          <a:xfrm flipH="1" flipV="1">
            <a:off x="7065509" y="1480457"/>
            <a:ext cx="576262" cy="892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to 23"/>
          <p:cNvCxnSpPr/>
          <p:nvPr/>
        </p:nvCxnSpPr>
        <p:spPr>
          <a:xfrm flipH="1">
            <a:off x="2180545" y="1001486"/>
            <a:ext cx="398502" cy="12332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Conector reto 25"/>
          <p:cNvCxnSpPr/>
          <p:nvPr/>
        </p:nvCxnSpPr>
        <p:spPr>
          <a:xfrm>
            <a:off x="5961289" y="1001486"/>
            <a:ext cx="610620" cy="123320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Conector reto 27"/>
          <p:cNvCxnSpPr/>
          <p:nvPr/>
        </p:nvCxnSpPr>
        <p:spPr>
          <a:xfrm flipV="1">
            <a:off x="2579047" y="185057"/>
            <a:ext cx="0" cy="75689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Conector reto 29"/>
          <p:cNvCxnSpPr/>
          <p:nvPr/>
        </p:nvCxnSpPr>
        <p:spPr>
          <a:xfrm flipV="1">
            <a:off x="5961289" y="217714"/>
            <a:ext cx="0" cy="78377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108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4360069" y="2235994"/>
          <a:ext cx="1703784" cy="913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4953394" imgH="2656422" progId="CorelDRAW.Graphic.11">
                  <p:embed/>
                </p:oleObj>
              </mc:Choice>
              <mc:Fallback>
                <p:oleObj name="CorelDRAW" r:id="rId2" imgW="4953394" imgH="2656422" progId="CorelDRAW.Graphic.11">
                  <p:embed/>
                  <p:pic>
                    <p:nvPicPr>
                      <p:cNvPr id="3074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0069" y="2235994"/>
                        <a:ext cx="1703784" cy="913507"/>
                      </a:xfrm>
                      <a:prstGeom prst="rect">
                        <a:avLst/>
                      </a:prstGeom>
                      <a:noFill/>
                      <a:ln w="28575" cmpd="sng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42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966395" y="3022700"/>
          <a:ext cx="1649313" cy="884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4" imgW="4953394" imgH="2656422" progId="CorelDRAW.Graphic.11">
                  <p:embed/>
                </p:oleObj>
              </mc:Choice>
              <mc:Fallback>
                <p:oleObj name="CorelDRAW" r:id="rId4" imgW="4953394" imgH="2656422" progId="CorelDRAW.Graphic.11">
                  <p:embed/>
                  <p:pic>
                    <p:nvPicPr>
                      <p:cNvPr id="40244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6395" y="3022700"/>
                        <a:ext cx="1649313" cy="8840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47" name="Object 1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56535" y="2659261"/>
          <a:ext cx="2987873" cy="95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5" imgW="5821920" imgH="186120" progId="CorelDRAW.Graphic.11">
                  <p:embed/>
                </p:oleObj>
              </mc:Choice>
              <mc:Fallback>
                <p:oleObj name="CorelDRAW" r:id="rId5" imgW="5821920" imgH="186120" progId="CorelDRAW.Graphic.11">
                  <p:embed/>
                  <p:pic>
                    <p:nvPicPr>
                      <p:cNvPr id="40244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535" y="2659261"/>
                        <a:ext cx="2987873" cy="955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50" name="Object 18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4675288" y="4138017"/>
          <a:ext cx="2987873" cy="9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7" imgW="4639271" imgH="148312" progId="CorelDRAW.Graphic.11">
                  <p:embed/>
                </p:oleObj>
              </mc:Choice>
              <mc:Fallback>
                <p:oleObj name="CorelDRAW" r:id="rId7" imgW="4639271" imgH="148312" progId="CorelDRAW.Graphic.11">
                  <p:embed/>
                  <p:pic>
                    <p:nvPicPr>
                      <p:cNvPr id="40245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288" y="4138017"/>
                        <a:ext cx="2987873" cy="946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8" name="Marcador de Posição do Número do Diapositivo 2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35074" indent="-90413" eaLnBrk="0" hangingPunct="0"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361653" indent="-72331" eaLnBrk="0" hangingPunct="0"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506314" indent="-72331" eaLnBrk="0" hangingPunct="0"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650975" indent="-72331" eaLnBrk="0" hangingPunct="0"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795635" indent="-72331" eaLnBrk="0" fontAlgn="base" hangingPunct="0">
              <a:spcBef>
                <a:spcPct val="0"/>
              </a:spcBef>
              <a:spcAft>
                <a:spcPct val="0"/>
              </a:spcAft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40296" indent="-72331" eaLnBrk="0" fontAlgn="base" hangingPunct="0">
              <a:spcBef>
                <a:spcPct val="0"/>
              </a:spcBef>
              <a:spcAft>
                <a:spcPct val="0"/>
              </a:spcAft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084957" indent="-72331" eaLnBrk="0" fontAlgn="base" hangingPunct="0">
              <a:spcBef>
                <a:spcPct val="0"/>
              </a:spcBef>
              <a:spcAft>
                <a:spcPct val="0"/>
              </a:spcAft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229618" indent="-72331" eaLnBrk="0" fontAlgn="base" hangingPunct="0">
              <a:spcBef>
                <a:spcPct val="0"/>
              </a:spcBef>
              <a:spcAft>
                <a:spcPct val="0"/>
              </a:spcAft>
              <a:defRPr sz="1013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E85F3AF-79B8-4402-9557-0261D9CEF4CE}" type="slidenum">
              <a:rPr lang="pt-PT" altLang="pt-BR" sz="443"/>
              <a:pPr eaLnBrk="1" hangingPunct="1"/>
              <a:t>9</a:t>
            </a:fld>
            <a:endParaRPr lang="pt-PT" altLang="pt-BR" sz="443"/>
          </a:p>
        </p:txBody>
      </p:sp>
      <p:graphicFrame>
        <p:nvGraphicFramePr>
          <p:cNvPr id="402453" name="Object 21"/>
          <p:cNvGraphicFramePr>
            <a:graphicFrameLocks noChangeAspect="1"/>
          </p:cNvGraphicFramePr>
          <p:nvPr/>
        </p:nvGraphicFramePr>
        <p:xfrm>
          <a:off x="4617670" y="2908575"/>
          <a:ext cx="97856" cy="1270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9" imgW="149460" imgH="1931500" progId="CorelDRAW.Graphic.11">
                  <p:embed/>
                </p:oleObj>
              </mc:Choice>
              <mc:Fallback>
                <p:oleObj name="CorelDRAW" r:id="rId9" imgW="149460" imgH="1931500" progId="CorelDRAW.Graphic.11">
                  <p:embed/>
                  <p:pic>
                    <p:nvPicPr>
                      <p:cNvPr id="402453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7670" y="2908575"/>
                        <a:ext cx="97856" cy="12708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54" name="Object 22"/>
          <p:cNvGraphicFramePr>
            <a:graphicFrameLocks noChangeAspect="1"/>
          </p:cNvGraphicFramePr>
          <p:nvPr/>
        </p:nvGraphicFramePr>
        <p:xfrm>
          <a:off x="7560435" y="2834063"/>
          <a:ext cx="92740" cy="522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11" imgW="146304" imgH="821884" progId="CorelDRAW.Graphic.11">
                  <p:embed/>
                </p:oleObj>
              </mc:Choice>
              <mc:Fallback>
                <p:oleObj name="CorelDRAW" r:id="rId11" imgW="146304" imgH="821884" progId="CorelDRAW.Graphic.11">
                  <p:embed/>
                  <p:pic>
                    <p:nvPicPr>
                      <p:cNvPr id="40245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0435" y="2834063"/>
                        <a:ext cx="92740" cy="5225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55" name="Object 23"/>
          <p:cNvGraphicFramePr>
            <a:graphicFrameLocks noChangeAspect="1"/>
          </p:cNvGraphicFramePr>
          <p:nvPr/>
        </p:nvGraphicFramePr>
        <p:xfrm>
          <a:off x="7574627" y="3599262"/>
          <a:ext cx="89542" cy="51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13" imgW="146304" imgH="800656" progId="CorelDRAW.Graphic.11">
                  <p:embed/>
                </p:oleObj>
              </mc:Choice>
              <mc:Fallback>
                <p:oleObj name="CorelDRAW" r:id="rId13" imgW="146304" imgH="800656" progId="CorelDRAW.Graphic.11">
                  <p:embed/>
                  <p:pic>
                    <p:nvPicPr>
                      <p:cNvPr id="402455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4627" y="3599262"/>
                        <a:ext cx="89542" cy="512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2456" name="Object 24"/>
          <p:cNvGraphicFramePr>
            <a:graphicFrameLocks noChangeAspect="1"/>
          </p:cNvGraphicFramePr>
          <p:nvPr/>
        </p:nvGraphicFramePr>
        <p:xfrm>
          <a:off x="5519666" y="2964860"/>
          <a:ext cx="58842" cy="986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15" imgW="43604" imgH="1460171" progId="CorelDRAW.Graphic.11">
                  <p:embed/>
                </p:oleObj>
              </mc:Choice>
              <mc:Fallback>
                <p:oleObj name="CorelDRAW" r:id="rId15" imgW="43604" imgH="1460171" progId="CorelDRAW.Graphic.11">
                  <p:embed/>
                  <p:pic>
                    <p:nvPicPr>
                      <p:cNvPr id="402456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666" y="2964860"/>
                        <a:ext cx="58842" cy="9862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2458" name="Picture 26" descr="Altar holocausto 0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287" y="3333161"/>
            <a:ext cx="363286" cy="212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462" name="Picture 30" descr="Bacia 0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817" y="3341556"/>
            <a:ext cx="319154" cy="21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466" name="Picture 34" descr="Castiçal 0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188" y="3727548"/>
            <a:ext cx="292292" cy="207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469" name="Picture 37" descr="Mesa Pães com luz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662" y="3004588"/>
            <a:ext cx="305723" cy="196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470" name="Picture 38" descr="Altar Incenso 00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35" y="3370025"/>
            <a:ext cx="289734" cy="21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473" name="Picture 41" descr="Arca Aliança 0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478" y="3350211"/>
            <a:ext cx="399103" cy="21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2474" name="Text Box 42"/>
          <p:cNvSpPr txBox="1">
            <a:spLocks noChangeArrowheads="1"/>
          </p:cNvSpPr>
          <p:nvPr/>
        </p:nvSpPr>
        <p:spPr bwMode="auto">
          <a:xfrm>
            <a:off x="5123808" y="2336755"/>
            <a:ext cx="1944384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pt-PT" sz="57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PLANTA DO TABERNÁCULO</a:t>
            </a:r>
          </a:p>
          <a:p>
            <a:pPr algn="ctr">
              <a:defRPr/>
            </a:pPr>
            <a:r>
              <a:rPr lang="pt-PT" sz="57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 RESPECTIVOS MÓVEIS</a:t>
            </a:r>
          </a:p>
        </p:txBody>
      </p:sp>
      <p:sp>
        <p:nvSpPr>
          <p:cNvPr id="402475" name="Text Box 43"/>
          <p:cNvSpPr txBox="1">
            <a:spLocks noChangeArrowheads="1"/>
          </p:cNvSpPr>
          <p:nvPr/>
        </p:nvSpPr>
        <p:spPr bwMode="auto">
          <a:xfrm>
            <a:off x="6773404" y="3173028"/>
            <a:ext cx="364613" cy="28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633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ÁTRIO</a:t>
            </a:r>
          </a:p>
        </p:txBody>
      </p:sp>
      <p:sp>
        <p:nvSpPr>
          <p:cNvPr id="402476" name="Text Box 44"/>
          <p:cNvSpPr txBox="1">
            <a:spLocks noChangeArrowheads="1"/>
          </p:cNvSpPr>
          <p:nvPr/>
        </p:nvSpPr>
        <p:spPr bwMode="auto">
          <a:xfrm>
            <a:off x="5625747" y="3025239"/>
            <a:ext cx="577204" cy="18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57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SANTO</a:t>
            </a:r>
          </a:p>
        </p:txBody>
      </p:sp>
      <p:sp>
        <p:nvSpPr>
          <p:cNvPr id="402477" name="Text Box 45"/>
          <p:cNvSpPr txBox="1">
            <a:spLocks noChangeArrowheads="1"/>
          </p:cNvSpPr>
          <p:nvPr/>
        </p:nvSpPr>
        <p:spPr bwMode="auto">
          <a:xfrm>
            <a:off x="6943001" y="3977426"/>
            <a:ext cx="610459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57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60 COLUNAS</a:t>
            </a:r>
          </a:p>
        </p:txBody>
      </p:sp>
      <p:sp>
        <p:nvSpPr>
          <p:cNvPr id="402478" name="Text Box 46"/>
          <p:cNvSpPr txBox="1">
            <a:spLocks noChangeArrowheads="1"/>
          </p:cNvSpPr>
          <p:nvPr/>
        </p:nvSpPr>
        <p:spPr bwMode="auto">
          <a:xfrm>
            <a:off x="6731316" y="3582491"/>
            <a:ext cx="219718" cy="33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PT" altLang="pt-BR" sz="317" b="1" dirty="0"/>
              <a:t>BACIA</a:t>
            </a:r>
          </a:p>
        </p:txBody>
      </p:sp>
      <p:sp>
        <p:nvSpPr>
          <p:cNvPr id="402479" name="Text Box 47"/>
          <p:cNvSpPr txBox="1">
            <a:spLocks noChangeArrowheads="1"/>
          </p:cNvSpPr>
          <p:nvPr/>
        </p:nvSpPr>
        <p:spPr bwMode="auto">
          <a:xfrm>
            <a:off x="6970225" y="3589107"/>
            <a:ext cx="619366" cy="18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BR" sz="317" b="1" dirty="0"/>
              <a:t>ALTAR DE</a:t>
            </a:r>
            <a:br>
              <a:rPr lang="pt-PT" altLang="pt-BR" sz="317" b="1" dirty="0"/>
            </a:br>
            <a:r>
              <a:rPr lang="pt-PT" altLang="pt-BR" sz="317" b="1" dirty="0"/>
              <a:t>HOLOCAUSTOS</a:t>
            </a:r>
          </a:p>
        </p:txBody>
      </p:sp>
      <p:sp>
        <p:nvSpPr>
          <p:cNvPr id="402480" name="Text Box 48"/>
          <p:cNvSpPr txBox="1">
            <a:spLocks noChangeArrowheads="1"/>
          </p:cNvSpPr>
          <p:nvPr/>
        </p:nvSpPr>
        <p:spPr bwMode="auto">
          <a:xfrm>
            <a:off x="6023023" y="3221168"/>
            <a:ext cx="466752" cy="28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BR" sz="317" b="1" dirty="0"/>
              <a:t>MESA DOS PÃES</a:t>
            </a:r>
            <a:br>
              <a:rPr lang="pt-PT" altLang="pt-BR" sz="317" b="1" dirty="0"/>
            </a:br>
            <a:r>
              <a:rPr lang="pt-PT" altLang="pt-BR" sz="317" b="1" dirty="0"/>
              <a:t>DA PREPOSIÇÃO</a:t>
            </a:r>
          </a:p>
        </p:txBody>
      </p:sp>
      <p:sp>
        <p:nvSpPr>
          <p:cNvPr id="402481" name="Text Box 49"/>
          <p:cNvSpPr txBox="1">
            <a:spLocks noChangeArrowheads="1"/>
          </p:cNvSpPr>
          <p:nvPr/>
        </p:nvSpPr>
        <p:spPr bwMode="auto">
          <a:xfrm>
            <a:off x="6090040" y="3658787"/>
            <a:ext cx="407368" cy="18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pt-PT" altLang="pt-BR" sz="317" b="1" dirty="0"/>
              <a:t>CANDELABRO</a:t>
            </a:r>
          </a:p>
        </p:txBody>
      </p:sp>
      <p:sp>
        <p:nvSpPr>
          <p:cNvPr id="402482" name="Text Box 50"/>
          <p:cNvSpPr txBox="1">
            <a:spLocks noChangeArrowheads="1"/>
          </p:cNvSpPr>
          <p:nvPr/>
        </p:nvSpPr>
        <p:spPr bwMode="auto">
          <a:xfrm>
            <a:off x="5599262" y="3610096"/>
            <a:ext cx="323044" cy="28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BR" sz="317" b="1" dirty="0"/>
              <a:t>ALTAR DE</a:t>
            </a:r>
            <a:br>
              <a:rPr lang="pt-PT" altLang="pt-BR" sz="317" b="1" dirty="0"/>
            </a:br>
            <a:r>
              <a:rPr lang="pt-PT" altLang="pt-BR" sz="317" b="1" dirty="0"/>
              <a:t>INCENSO</a:t>
            </a:r>
          </a:p>
        </p:txBody>
      </p:sp>
      <p:sp>
        <p:nvSpPr>
          <p:cNvPr id="402483" name="Text Box 51"/>
          <p:cNvSpPr txBox="1">
            <a:spLocks noChangeArrowheads="1"/>
          </p:cNvSpPr>
          <p:nvPr/>
        </p:nvSpPr>
        <p:spPr bwMode="auto">
          <a:xfrm>
            <a:off x="5035752" y="3590328"/>
            <a:ext cx="296322" cy="28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pt-PT" altLang="pt-BR" sz="317" b="1" dirty="0"/>
              <a:t>ARCA DA</a:t>
            </a:r>
            <a:br>
              <a:rPr lang="pt-PT" altLang="pt-BR" sz="317" b="1" dirty="0"/>
            </a:br>
            <a:r>
              <a:rPr lang="pt-PT" altLang="pt-BR" sz="317" b="1" dirty="0"/>
              <a:t>ALIANÇA</a:t>
            </a:r>
          </a:p>
        </p:txBody>
      </p:sp>
      <p:sp>
        <p:nvSpPr>
          <p:cNvPr id="27" name="Text Box 44">
            <a:extLst>
              <a:ext uri="{FF2B5EF4-FFF2-40B4-BE49-F238E27FC236}">
                <a16:creationId xmlns:a16="http://schemas.microsoft.com/office/drawing/2014/main" id="{7A256D3D-22F3-4C8E-8958-CD9CF7FD6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0099" y="3034281"/>
            <a:ext cx="487230" cy="228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443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SANTISSIMO</a:t>
            </a:r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7E56AEF9-9408-4876-8D86-D7D65E1C8DBF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-616" t="22565" r="616" b="22791"/>
          <a:stretch/>
        </p:blipFill>
        <p:spPr>
          <a:xfrm>
            <a:off x="-1840" y="4812313"/>
            <a:ext cx="6843015" cy="2004271"/>
          </a:xfrm>
          <a:prstGeom prst="rect">
            <a:avLst/>
          </a:prstGeom>
        </p:spPr>
      </p:pic>
      <p:pic>
        <p:nvPicPr>
          <p:cNvPr id="34" name="Picture 2" descr="Lição 10 – O Sistema de Sacrifícios&#10; ">
            <a:extLst>
              <a:ext uri="{FF2B5EF4-FFF2-40B4-BE49-F238E27FC236}">
                <a16:creationId xmlns:a16="http://schemas.microsoft.com/office/drawing/2014/main" id="{58F4B5AF-D7EA-4B39-AE1E-E73EDE3E22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t="26489" r="7946"/>
          <a:stretch/>
        </p:blipFill>
        <p:spPr bwMode="auto">
          <a:xfrm>
            <a:off x="7442573" y="-8854"/>
            <a:ext cx="4728317" cy="261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7178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2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24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02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02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02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02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02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024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0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0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2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0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40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02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02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402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402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402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402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402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402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40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40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2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2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2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2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2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2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0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2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2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0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0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2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2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0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0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0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0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0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0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0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0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76" grpId="0"/>
      <p:bldP spid="402477" grpId="0"/>
      <p:bldP spid="402478" grpId="0"/>
      <p:bldP spid="402479" grpId="0"/>
      <p:bldP spid="402480" grpId="0"/>
      <p:bldP spid="402481" grpId="0"/>
      <p:bldP spid="402482" grpId="0"/>
      <p:bldP spid="402483" grpId="0"/>
      <p:bldP spid="27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1378</Words>
  <Application>Microsoft Office PowerPoint</Application>
  <PresentationFormat>Widescreen</PresentationFormat>
  <Paragraphs>115</Paragraphs>
  <Slides>19</Slides>
  <Notes>0</Notes>
  <HiddenSlides>1</HiddenSlides>
  <MMClips>0</MMClips>
  <ScaleCrop>false</ScaleCrop>
  <HeadingPairs>
    <vt:vector size="8" baseType="variant">
      <vt:variant>
        <vt:lpstr>Fontes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9" baseType="lpstr">
      <vt:lpstr>Abadi</vt:lpstr>
      <vt:lpstr>Arial</vt:lpstr>
      <vt:lpstr>Calibri</vt:lpstr>
      <vt:lpstr>Calibri Light</vt:lpstr>
      <vt:lpstr>Calisto MT</vt:lpstr>
      <vt:lpstr>Nunito Sans</vt:lpstr>
      <vt:lpstr>Wingdings 2</vt:lpstr>
      <vt:lpstr>Tema do Office</vt:lpstr>
      <vt:lpstr>Ardósia</vt:lpstr>
      <vt:lpstr>CorelDRAW</vt:lpstr>
      <vt:lpstr>Lição 2. Descortinando o Tabernáculo</vt:lpstr>
      <vt:lpstr>Dica de leitura</vt:lpstr>
      <vt:lpstr>Apresentação do PowerPoint</vt:lpstr>
      <vt:lpstr>Você quer um curso sobre Tabernáculo?</vt:lpstr>
      <vt:lpstr>Lição 2. Descortinando o Tabernáculo</vt:lpstr>
      <vt:lpstr>INTRODUÇÃO</vt:lpstr>
      <vt:lpstr>Subsidio ao professor</vt:lpstr>
      <vt:lpstr>Apresentação do PowerPoint</vt:lpstr>
      <vt:lpstr>Apresentação do PowerPoint</vt:lpstr>
      <vt:lpstr>O TABERNÁCULO E SUA DIVISÃO</vt:lpstr>
      <vt:lpstr>1. Conceituando o tabernáculo</vt:lpstr>
      <vt:lpstr>2. OS TIPOS DE ALTAR NO TABERNÁCULO</vt:lpstr>
      <vt:lpstr>2. OS TIPOS DE ALTAR NO TABERNÁCULO</vt:lpstr>
      <vt:lpstr>3. OS UTENSÍLIOS PARA A LIMPEZA</vt:lpstr>
      <vt:lpstr>3. OS UTENSÍLIOS PARA A LIMPEZA</vt:lpstr>
      <vt:lpstr>Conclusão</vt:lpstr>
      <vt:lpstr>Apresentação do PowerPoint</vt:lpstr>
      <vt:lpstr>Apresentação do PowerPoint</vt:lpstr>
      <vt:lpstr>Acesse nas redes sociais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21</cp:revision>
  <dcterms:created xsi:type="dcterms:W3CDTF">2021-07-01T23:48:49Z</dcterms:created>
  <dcterms:modified xsi:type="dcterms:W3CDTF">2021-07-09T15:35:01Z</dcterms:modified>
</cp:coreProperties>
</file>